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Lato" panose="020F0502020204030203" pitchFamily="34" charset="0"/>
      <p:regular r:id="rId20"/>
      <p:bold r:id="rId21"/>
      <p:italic r:id="rId22"/>
      <p:boldItalic r:id="rId23"/>
    </p:embeddedFont>
    <p:embeddedFont>
      <p:font typeface="Raleway"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wrap="square" lIns="91425" tIns="91425" rIns="91425" bIns="91425" anchor="t"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7" y="3238450"/>
            <a:ext cx="6331500" cy="1241700"/>
          </a:xfrm>
          <a:prstGeom prst="rect">
            <a:avLst/>
          </a:prstGeom>
        </p:spPr>
        <p:txBody>
          <a:bodyPr wrap="square" lIns="91425" tIns="91425" rIns="91425" bIns="91425" anchor="b" anchorCtr="0"/>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wrap="square" lIns="91425" tIns="91425" rIns="91425" bIns="91425" anchor="ctr" anchorCtr="0"/>
          <a:lstStyle>
            <a:lvl1pPr lvl="0" algn="ctr" rtl="0">
              <a:spcBef>
                <a:spcPts val="0"/>
              </a:spcBef>
              <a:buClr>
                <a:schemeClr val="dk1"/>
              </a:buClr>
              <a:buSzPct val="100000"/>
              <a:buFont typeface="Lato"/>
              <a:defRPr sz="9600">
                <a:solidFill>
                  <a:schemeClr val="dk1"/>
                </a:solidFill>
                <a:latin typeface="Lato"/>
                <a:ea typeface="Lato"/>
                <a:cs typeface="Lato"/>
                <a:sym typeface="Lato"/>
              </a:defRPr>
            </a:lvl1pPr>
            <a:lvl2pPr lvl="1" algn="ctr" rtl="0">
              <a:spcBef>
                <a:spcPts val="0"/>
              </a:spcBef>
              <a:buClr>
                <a:schemeClr val="dk1"/>
              </a:buClr>
              <a:buSzPct val="100000"/>
              <a:buFont typeface="Lato"/>
              <a:defRPr sz="9600">
                <a:solidFill>
                  <a:schemeClr val="dk1"/>
                </a:solidFill>
                <a:latin typeface="Lato"/>
                <a:ea typeface="Lato"/>
                <a:cs typeface="Lato"/>
                <a:sym typeface="Lato"/>
              </a:defRPr>
            </a:lvl2pPr>
            <a:lvl3pPr lvl="2" algn="ctr" rtl="0">
              <a:spcBef>
                <a:spcPts val="0"/>
              </a:spcBef>
              <a:buClr>
                <a:schemeClr val="dk1"/>
              </a:buClr>
              <a:buSzPct val="100000"/>
              <a:buFont typeface="Lato"/>
              <a:defRPr sz="9600">
                <a:solidFill>
                  <a:schemeClr val="dk1"/>
                </a:solidFill>
                <a:latin typeface="Lato"/>
                <a:ea typeface="Lato"/>
                <a:cs typeface="Lato"/>
                <a:sym typeface="Lato"/>
              </a:defRPr>
            </a:lvl3pPr>
            <a:lvl4pPr lvl="3" algn="ctr" rtl="0">
              <a:spcBef>
                <a:spcPts val="0"/>
              </a:spcBef>
              <a:buClr>
                <a:schemeClr val="dk1"/>
              </a:buClr>
              <a:buSzPct val="100000"/>
              <a:buFont typeface="Lato"/>
              <a:defRPr sz="9600">
                <a:solidFill>
                  <a:schemeClr val="dk1"/>
                </a:solidFill>
                <a:latin typeface="Lato"/>
                <a:ea typeface="Lato"/>
                <a:cs typeface="Lato"/>
                <a:sym typeface="Lato"/>
              </a:defRPr>
            </a:lvl4pPr>
            <a:lvl5pPr lvl="4" algn="ctr" rtl="0">
              <a:spcBef>
                <a:spcPts val="0"/>
              </a:spcBef>
              <a:buClr>
                <a:schemeClr val="dk1"/>
              </a:buClr>
              <a:buSzPct val="100000"/>
              <a:buFont typeface="Lato"/>
              <a:defRPr sz="9600">
                <a:solidFill>
                  <a:schemeClr val="dk1"/>
                </a:solidFill>
                <a:latin typeface="Lato"/>
                <a:ea typeface="Lato"/>
                <a:cs typeface="Lato"/>
                <a:sym typeface="Lato"/>
              </a:defRPr>
            </a:lvl5pPr>
            <a:lvl6pPr lvl="5" algn="ctr" rtl="0">
              <a:spcBef>
                <a:spcPts val="0"/>
              </a:spcBef>
              <a:buClr>
                <a:schemeClr val="dk1"/>
              </a:buClr>
              <a:buSzPct val="100000"/>
              <a:buFont typeface="Lato"/>
              <a:defRPr sz="9600">
                <a:solidFill>
                  <a:schemeClr val="dk1"/>
                </a:solidFill>
                <a:latin typeface="Lato"/>
                <a:ea typeface="Lato"/>
                <a:cs typeface="Lato"/>
                <a:sym typeface="Lato"/>
              </a:defRPr>
            </a:lvl6pPr>
            <a:lvl7pPr lvl="6" algn="ctr" rtl="0">
              <a:spcBef>
                <a:spcPts val="0"/>
              </a:spcBef>
              <a:buClr>
                <a:schemeClr val="dk1"/>
              </a:buClr>
              <a:buSzPct val="100000"/>
              <a:buFont typeface="Lato"/>
              <a:defRPr sz="9600">
                <a:solidFill>
                  <a:schemeClr val="dk1"/>
                </a:solidFill>
                <a:latin typeface="Lato"/>
                <a:ea typeface="Lato"/>
                <a:cs typeface="Lato"/>
                <a:sym typeface="Lato"/>
              </a:defRPr>
            </a:lvl7pPr>
            <a:lvl8pPr lvl="7" algn="ctr" rtl="0">
              <a:spcBef>
                <a:spcPts val="0"/>
              </a:spcBef>
              <a:buClr>
                <a:schemeClr val="dk1"/>
              </a:buClr>
              <a:buSzPct val="100000"/>
              <a:buFont typeface="Lato"/>
              <a:defRPr sz="9600">
                <a:solidFill>
                  <a:schemeClr val="dk1"/>
                </a:solidFill>
                <a:latin typeface="Lato"/>
                <a:ea typeface="Lato"/>
                <a:cs typeface="Lato"/>
                <a:sym typeface="Lato"/>
              </a:defRPr>
            </a:lvl8pPr>
            <a:lvl9pPr lvl="8" algn="ctr" rtl="0">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5" name="Shape 6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wrap="square" lIns="91425" tIns="91425" rIns="91425" bIns="91425" anchor="ctr" anchorCtr="0"/>
          <a:lstStyle>
            <a:lvl1pPr lvl="0" algn="ctr" rtl="0">
              <a:spcBef>
                <a:spcPts val="0"/>
              </a:spcBef>
              <a:buClr>
                <a:schemeClr val="lt1"/>
              </a:buClr>
              <a:buSzPct val="100000"/>
              <a:defRPr sz="4800">
                <a:solidFill>
                  <a:schemeClr val="lt1"/>
                </a:solidFill>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2410112" y="1595776"/>
            <a:ext cx="6321600" cy="3002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2400303" y="1602675"/>
            <a:ext cx="3071400" cy="3002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body" idx="2"/>
          </p:nvPr>
        </p:nvSpPr>
        <p:spPr>
          <a:xfrm>
            <a:off x="5650572" y="1602675"/>
            <a:ext cx="3071400" cy="3002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5" name="Shape 3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wrap="square"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2" name="Shape 42"/>
          <p:cNvSpPr txBox="1">
            <a:spLocks noGrp="1"/>
          </p:cNvSpPr>
          <p:nvPr>
            <p:ph type="body" idx="1"/>
          </p:nvPr>
        </p:nvSpPr>
        <p:spPr>
          <a:xfrm>
            <a:off x="319500" y="1846804"/>
            <a:ext cx="2808000" cy="28062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3" name="Shape 43"/>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1"/>
            <a:ext cx="6244200" cy="3835500"/>
          </a:xfrm>
          <a:prstGeom prst="rect">
            <a:avLst/>
          </a:prstGeom>
        </p:spPr>
        <p:txBody>
          <a:bodyPr wrap="square"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wrap="square" lIns="91425" tIns="91425" rIns="91425" bIns="91425" anchor="b" anchorCtr="0"/>
          <a:lstStyle>
            <a:lvl1pPr lvl="0" algn="ctr" rtl="0">
              <a:spcBef>
                <a:spcPts val="0"/>
              </a:spcBef>
              <a:buClr>
                <a:schemeClr val="dk1"/>
              </a:buClr>
              <a:buSzPct val="100000"/>
              <a:defRPr sz="3600">
                <a:solidFill>
                  <a:schemeClr val="dk1"/>
                </a:solidFill>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1"/>
            <a:ext cx="4045200" cy="13455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wrap="square"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6"/>
            <a:ext cx="6321600" cy="30024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ZKi1CKTRCQ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www.bing.com/images/search?view=detailV2&amp;ccid=%2bKE6Y0nn&amp;id=3F9930D9DBB5058BCADD4D6D6BDE3EFEEB33CB64&amp;thid=OIP.-KE6Y0nn0vis81KEhcRy1AEsD_&amp;q=evidence+admissibility&amp;simid=608027002856342297&amp;selectedIndex=8&amp;ajaxhist=0" TargetMode="External"/><Relationship Id="rId3" Type="http://schemas.openxmlformats.org/officeDocument/2006/relationships/hyperlink" Target="https://ghr.nlm.nih.gov/primer/basics/dna" TargetMode="External"/><Relationship Id="rId7" Type="http://schemas.openxmlformats.org/officeDocument/2006/relationships/hyperlink" Target="https://pattersonpope.com/2014/09/05/evidence-storage-change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2014.igem.org/Team:UCC_Ireland/Projects_SeeDNA.html" TargetMode="External"/><Relationship Id="rId5" Type="http://schemas.openxmlformats.org/officeDocument/2006/relationships/hyperlink" Target="https://youtu.be/JUoBTk1NDZ8" TargetMode="External"/><Relationship Id="rId4" Type="http://schemas.openxmlformats.org/officeDocument/2006/relationships/hyperlink" Target="http://www.biologyreference.com/Fo-Gr/Forensic-DNA-Analysi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youtu.be/JUoBTk1NDZ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2000"/>
          </a:xfrm>
          <a:prstGeom prst="rect">
            <a:avLst/>
          </a:prstGeom>
        </p:spPr>
        <p:txBody>
          <a:bodyPr wrap="square" lIns="91425" tIns="91425" rIns="91425" bIns="91425" anchor="t" anchorCtr="0">
            <a:noAutofit/>
          </a:bodyPr>
          <a:lstStyle/>
          <a:p>
            <a:pPr lvl="0">
              <a:spcBef>
                <a:spcPts val="0"/>
              </a:spcBef>
              <a:buNone/>
            </a:pPr>
            <a:r>
              <a:rPr lang="en"/>
              <a:t>Chapter 4</a:t>
            </a:r>
          </a:p>
          <a:p>
            <a:pPr lvl="0" rtl="0">
              <a:spcBef>
                <a:spcPts val="0"/>
              </a:spcBef>
              <a:buNone/>
            </a:pPr>
            <a:r>
              <a:rPr lang="en"/>
              <a:t>DNA</a:t>
            </a:r>
          </a:p>
        </p:txBody>
      </p:sp>
      <p:sp>
        <p:nvSpPr>
          <p:cNvPr id="73" name="Shape 73"/>
          <p:cNvSpPr txBox="1">
            <a:spLocks noGrp="1"/>
          </p:cNvSpPr>
          <p:nvPr>
            <p:ph type="subTitle" idx="1"/>
          </p:nvPr>
        </p:nvSpPr>
        <p:spPr>
          <a:xfrm>
            <a:off x="2390267" y="3238450"/>
            <a:ext cx="6331500" cy="1241700"/>
          </a:xfrm>
          <a:prstGeom prst="rect">
            <a:avLst/>
          </a:prstGeom>
        </p:spPr>
        <p:txBody>
          <a:bodyPr wrap="square" lIns="91425" tIns="91425" rIns="91425" bIns="91425" anchor="b" anchorCtr="0">
            <a:noAutofit/>
          </a:bodyPr>
          <a:lstStyle/>
          <a:p>
            <a:pPr lvl="0">
              <a:spcBef>
                <a:spcPts val="0"/>
              </a:spcBef>
              <a:buNone/>
            </a:pPr>
            <a:r>
              <a:rPr lang="en" sz="2400"/>
              <a:t>By: Melisa Yeseren, Emily Hamilton and Jeni Tea</a:t>
            </a:r>
          </a:p>
          <a:p>
            <a:pPr lvl="0" rtl="0">
              <a:spcBef>
                <a:spcPts val="0"/>
              </a:spcBef>
              <a:buNone/>
            </a:pPr>
            <a:r>
              <a:rPr lang="en" sz="2400"/>
              <a:t>Period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4063525" y="162737"/>
            <a:ext cx="4254600" cy="4818038"/>
          </a:xfrm>
          <a:prstGeom prst="rect">
            <a:avLst/>
          </a:prstGeom>
          <a:noFill/>
          <a:ln>
            <a:noFill/>
          </a:ln>
        </p:spPr>
      </p:pic>
      <p:pic>
        <p:nvPicPr>
          <p:cNvPr id="141" name="Shape 141" descr="Piece of duct tape sticking a note to the slide"/>
          <p:cNvPicPr preferRelativeResize="0"/>
          <p:nvPr/>
        </p:nvPicPr>
        <p:blipFill rotWithShape="1">
          <a:blip r:embed="rId4">
            <a:alphaModFix/>
          </a:blip>
          <a:srcRect l="9244" t="5926" r="2118" b="10011"/>
          <a:stretch/>
        </p:blipFill>
        <p:spPr>
          <a:xfrm rot="154828">
            <a:off x="5074475" y="124351"/>
            <a:ext cx="2072000" cy="736050"/>
          </a:xfrm>
          <a:prstGeom prst="rect">
            <a:avLst/>
          </a:prstGeom>
          <a:noFill/>
          <a:ln>
            <a:noFill/>
          </a:ln>
        </p:spPr>
      </p:pic>
      <p:sp>
        <p:nvSpPr>
          <p:cNvPr id="142" name="Shape 142"/>
          <p:cNvSpPr txBox="1"/>
          <p:nvPr/>
        </p:nvSpPr>
        <p:spPr>
          <a:xfrm>
            <a:off x="4261975" y="664450"/>
            <a:ext cx="3857700" cy="762600"/>
          </a:xfrm>
          <a:prstGeom prst="rect">
            <a:avLst/>
          </a:prstGeom>
          <a:noFill/>
          <a:ln>
            <a:noFill/>
          </a:ln>
        </p:spPr>
        <p:txBody>
          <a:bodyPr wrap="square" lIns="91425" tIns="91425" rIns="91425" bIns="91425" anchor="b" anchorCtr="0">
            <a:noAutofit/>
          </a:bodyPr>
          <a:lstStyle/>
          <a:p>
            <a:pPr lvl="0" rtl="0">
              <a:spcBef>
                <a:spcPts val="0"/>
              </a:spcBef>
              <a:buNone/>
            </a:pPr>
            <a:r>
              <a:rPr lang="en" sz="3000" b="1">
                <a:solidFill>
                  <a:schemeClr val="lt2"/>
                </a:solidFill>
                <a:latin typeface="Raleway"/>
                <a:ea typeface="Raleway"/>
                <a:cs typeface="Raleway"/>
                <a:sym typeface="Raleway"/>
              </a:rPr>
              <a:t>Other uses of DNA</a:t>
            </a:r>
          </a:p>
        </p:txBody>
      </p:sp>
      <p:sp>
        <p:nvSpPr>
          <p:cNvPr id="143" name="Shape 143"/>
          <p:cNvSpPr txBox="1">
            <a:spLocks noGrp="1"/>
          </p:cNvSpPr>
          <p:nvPr>
            <p:ph type="body" idx="4294967295"/>
          </p:nvPr>
        </p:nvSpPr>
        <p:spPr>
          <a:xfrm>
            <a:off x="4474375" y="1285625"/>
            <a:ext cx="3432900" cy="3327900"/>
          </a:xfrm>
          <a:prstGeom prst="rect">
            <a:avLst/>
          </a:prstGeom>
        </p:spPr>
        <p:txBody>
          <a:bodyPr wrap="square" lIns="91425" tIns="91425" rIns="91425" bIns="91425" anchor="t" anchorCtr="0">
            <a:noAutofit/>
          </a:bodyPr>
          <a:lstStyle/>
          <a:p>
            <a:pPr lvl="0">
              <a:spcBef>
                <a:spcPts val="0"/>
              </a:spcBef>
              <a:buNone/>
            </a:pPr>
            <a:r>
              <a:rPr lang="en">
                <a:latin typeface="Raleway"/>
                <a:ea typeface="Raleway"/>
                <a:cs typeface="Raleway"/>
                <a:sym typeface="Raleway"/>
              </a:rPr>
              <a:t>PCR:Cells producing billions of DNA strips can be reproduced rapidly in a test tube. Used for:</a:t>
            </a:r>
          </a:p>
          <a:p>
            <a:pPr lvl="0">
              <a:spcBef>
                <a:spcPts val="0"/>
              </a:spcBef>
              <a:buNone/>
            </a:pPr>
            <a:r>
              <a:rPr lang="en">
                <a:latin typeface="Raleway"/>
                <a:ea typeface="Raleway"/>
                <a:cs typeface="Raleway"/>
                <a:sym typeface="Raleway"/>
              </a:rPr>
              <a:t>1:Comparing DNA of extinct animals </a:t>
            </a:r>
          </a:p>
          <a:p>
            <a:pPr lvl="0">
              <a:spcBef>
                <a:spcPts val="0"/>
              </a:spcBef>
              <a:buNone/>
            </a:pPr>
            <a:r>
              <a:rPr lang="en">
                <a:latin typeface="Raleway"/>
                <a:ea typeface="Raleway"/>
                <a:cs typeface="Raleway"/>
                <a:sym typeface="Raleway"/>
              </a:rPr>
              <a:t>2:Assisting the military in identifying remains of soldiers</a:t>
            </a:r>
          </a:p>
          <a:p>
            <a:pPr lvl="0" rtl="0">
              <a:spcBef>
                <a:spcPts val="0"/>
              </a:spcBef>
              <a:buNone/>
            </a:pPr>
            <a:r>
              <a:rPr lang="en">
                <a:latin typeface="Raleway"/>
                <a:ea typeface="Raleway"/>
                <a:cs typeface="Raleway"/>
                <a:sym typeface="Raleway"/>
              </a:rPr>
              <a:t>3:Helping detect small numbers of cancer</a:t>
            </a:r>
          </a:p>
        </p:txBody>
      </p:sp>
      <p:pic>
        <p:nvPicPr>
          <p:cNvPr id="144" name="Shape 144" descr="Image result for pcr" title="View source image"/>
          <p:cNvPicPr preferRelativeResize="0"/>
          <p:nvPr/>
        </p:nvPicPr>
        <p:blipFill>
          <a:blip r:embed="rId5">
            <a:alphaModFix/>
          </a:blip>
          <a:stretch>
            <a:fillRect/>
          </a:stretch>
        </p:blipFill>
        <p:spPr>
          <a:xfrm>
            <a:off x="0" y="1107500"/>
            <a:ext cx="4063526" cy="332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2410100" y="553600"/>
            <a:ext cx="6321600" cy="635400"/>
          </a:xfrm>
          <a:prstGeom prst="rect">
            <a:avLst/>
          </a:prstGeom>
        </p:spPr>
        <p:txBody>
          <a:bodyPr wrap="square" lIns="91425" tIns="91425" rIns="91425" bIns="91425" anchor="t" anchorCtr="0">
            <a:noAutofit/>
          </a:bodyPr>
          <a:lstStyle/>
          <a:p>
            <a:pPr lvl="0">
              <a:spcBef>
                <a:spcPts val="0"/>
              </a:spcBef>
              <a:buNone/>
            </a:pPr>
            <a:r>
              <a:rPr lang="en"/>
              <a:t>Preservation of fingerprints </a:t>
            </a:r>
            <a:r>
              <a:rPr lang="en" sz="1800"/>
              <a:t>(PG:110)</a:t>
            </a:r>
          </a:p>
        </p:txBody>
      </p:sp>
      <p:sp>
        <p:nvSpPr>
          <p:cNvPr id="150" name="Shape 150"/>
          <p:cNvSpPr txBox="1">
            <a:spLocks noGrp="1"/>
          </p:cNvSpPr>
          <p:nvPr>
            <p:ph type="body" idx="1"/>
          </p:nvPr>
        </p:nvSpPr>
        <p:spPr>
          <a:xfrm>
            <a:off x="2410112" y="1595776"/>
            <a:ext cx="6321600" cy="3002400"/>
          </a:xfrm>
          <a:prstGeom prst="rect">
            <a:avLst/>
          </a:prstGeom>
          <a:ln w="2857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a:t>Preserving fingerprints is important so that they can be used for later examination and in court.</a:t>
            </a:r>
          </a:p>
          <a:p>
            <a:pPr lvl="0" rtl="0">
              <a:spcBef>
                <a:spcPts val="0"/>
              </a:spcBef>
              <a:buNone/>
            </a:pPr>
            <a:r>
              <a:rPr lang="en"/>
              <a:t>Methods of fingerprint preservation: </a:t>
            </a:r>
          </a:p>
          <a:p>
            <a:pPr lvl="0" indent="457200" rtl="0">
              <a:spcBef>
                <a:spcPts val="0"/>
              </a:spcBef>
              <a:buNone/>
            </a:pPr>
            <a:r>
              <a:rPr lang="en"/>
              <a:t>-Photographing </a:t>
            </a:r>
          </a:p>
          <a:p>
            <a:pPr lvl="0" indent="457200">
              <a:spcBef>
                <a:spcPts val="0"/>
              </a:spcBef>
              <a:buNone/>
            </a:pPr>
            <a:r>
              <a:rPr lang="en"/>
              <a:t>-Varying lifting techniques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24878" y="745691"/>
            <a:ext cx="6244200" cy="3835500"/>
          </a:xfrm>
          <a:prstGeom prst="rect">
            <a:avLst/>
          </a:prstGeom>
        </p:spPr>
        <p:txBody>
          <a:bodyPr wrap="square" lIns="91425" tIns="91425" rIns="91425" bIns="91425" anchor="ctr" anchorCtr="0">
            <a:noAutofit/>
          </a:bodyPr>
          <a:lstStyle/>
          <a:p>
            <a:pPr lvl="0">
              <a:spcBef>
                <a:spcPts val="0"/>
              </a:spcBef>
              <a:buNone/>
            </a:pPr>
            <a:r>
              <a:rPr lang="en" sz="2400"/>
              <a:t>Fingerprint lifters are people who are trained to lift and remove the print from surfaces that are curved or otherwise difficult to photograph</a:t>
            </a:r>
          </a:p>
          <a:p>
            <a:pPr lvl="0">
              <a:spcBef>
                <a:spcPts val="0"/>
              </a:spcBef>
              <a:buNone/>
            </a:pPr>
            <a:endParaRPr sz="2400"/>
          </a:p>
          <a:p>
            <a:pPr lvl="0">
              <a:spcBef>
                <a:spcPts val="0"/>
              </a:spcBef>
              <a:buNone/>
            </a:pPr>
            <a:endParaRPr sz="2400"/>
          </a:p>
          <a:p>
            <a:pPr lvl="0">
              <a:spcBef>
                <a:spcPts val="0"/>
              </a:spcBef>
              <a:buNone/>
            </a:pPr>
            <a:endParaRPr sz="2400"/>
          </a:p>
          <a:p>
            <a:pPr lvl="0">
              <a:spcBef>
                <a:spcPts val="0"/>
              </a:spcBef>
              <a:buNone/>
            </a:pPr>
            <a:endParaRPr sz="2400"/>
          </a:p>
          <a:p>
            <a:pPr lvl="0">
              <a:spcBef>
                <a:spcPts val="0"/>
              </a:spcBef>
              <a:buNone/>
            </a:pPr>
            <a:endParaRPr sz="2400"/>
          </a:p>
          <a:p>
            <a:pPr lvl="0">
              <a:spcBef>
                <a:spcPts val="0"/>
              </a:spcBef>
              <a:buNone/>
            </a:pPr>
            <a:endParaRPr sz="2400"/>
          </a:p>
        </p:txBody>
      </p:sp>
      <p:pic>
        <p:nvPicPr>
          <p:cNvPr id="156" name="Shape 156" descr="Image result for lifting fingerprints from gun"/>
          <p:cNvPicPr preferRelativeResize="0"/>
          <p:nvPr/>
        </p:nvPicPr>
        <p:blipFill>
          <a:blip r:embed="rId3">
            <a:alphaModFix/>
          </a:blip>
          <a:stretch>
            <a:fillRect/>
          </a:stretch>
        </p:blipFill>
        <p:spPr>
          <a:xfrm>
            <a:off x="4017702" y="2089300"/>
            <a:ext cx="4420574" cy="2491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83103" y="712141"/>
            <a:ext cx="6244200" cy="3835500"/>
          </a:xfrm>
          <a:prstGeom prst="rect">
            <a:avLst/>
          </a:prstGeom>
        </p:spPr>
        <p:txBody>
          <a:bodyPr wrap="square" lIns="91425" tIns="91425" rIns="91425" bIns="91425" anchor="ctr" anchorCtr="0">
            <a:noAutofit/>
          </a:bodyPr>
          <a:lstStyle/>
          <a:p>
            <a:pPr lvl="0">
              <a:spcBef>
                <a:spcPts val="0"/>
              </a:spcBef>
              <a:buNone/>
            </a:pPr>
            <a:r>
              <a:rPr lang="en" sz="1800"/>
              <a:t>Plastic and latent fingerprints can usually last years depending on the surfaces they are on.</a:t>
            </a:r>
          </a:p>
          <a:p>
            <a:pPr lvl="0">
              <a:spcBef>
                <a:spcPts val="0"/>
              </a:spcBef>
              <a:buNone/>
            </a:pPr>
            <a:r>
              <a:rPr lang="en" sz="1800"/>
              <a:t>Lifting procedure:</a:t>
            </a:r>
          </a:p>
          <a:p>
            <a:pPr marL="457200" lvl="0" indent="-342900" rtl="0">
              <a:spcBef>
                <a:spcPts val="0"/>
              </a:spcBef>
              <a:spcAft>
                <a:spcPts val="0"/>
              </a:spcAft>
              <a:buSzPct val="100000"/>
              <a:buAutoNum type="arabicParenR"/>
            </a:pPr>
            <a:r>
              <a:rPr lang="en" sz="1800"/>
              <a:t>Dust print with print powder </a:t>
            </a:r>
          </a:p>
          <a:p>
            <a:pPr marL="457200" lvl="0" indent="-342900" rtl="0">
              <a:spcBef>
                <a:spcPts val="0"/>
              </a:spcBef>
              <a:spcAft>
                <a:spcPts val="0"/>
              </a:spcAft>
              <a:buSzPct val="100000"/>
              <a:buAutoNum type="arabicParenR"/>
            </a:pPr>
            <a:r>
              <a:rPr lang="en" sz="1800"/>
              <a:t>Place tape over print</a:t>
            </a:r>
          </a:p>
          <a:p>
            <a:pPr marL="457200" lvl="0" indent="-342900" rtl="0">
              <a:spcBef>
                <a:spcPts val="0"/>
              </a:spcBef>
              <a:buSzPct val="100000"/>
              <a:buAutoNum type="arabicParenR"/>
            </a:pPr>
            <a:r>
              <a:rPr lang="en" sz="1800"/>
              <a:t>Remove print</a:t>
            </a:r>
          </a:p>
          <a:p>
            <a:pPr lvl="0" rtl="0">
              <a:spcBef>
                <a:spcPts val="0"/>
              </a:spcBef>
              <a:buNone/>
            </a:pPr>
            <a:endParaRPr sz="1800"/>
          </a:p>
          <a:p>
            <a:pPr lvl="0" rtl="0">
              <a:spcBef>
                <a:spcPts val="0"/>
              </a:spcBef>
              <a:buNone/>
            </a:pPr>
            <a:endParaRPr sz="1800"/>
          </a:p>
          <a:p>
            <a:pPr lvl="0" rtl="0">
              <a:spcBef>
                <a:spcPts val="0"/>
              </a:spcBef>
              <a:buNone/>
            </a:pPr>
            <a:endParaRPr sz="1800"/>
          </a:p>
          <a:p>
            <a:pPr lvl="0">
              <a:spcBef>
                <a:spcPts val="0"/>
              </a:spcBef>
              <a:buNone/>
            </a:pPr>
            <a:r>
              <a:rPr lang="en" sz="1800"/>
              <a:t>*important lifting tip*: Investigators must avoid air pockets in the tape while being applied because air pockets could ruin the lifted print.</a:t>
            </a:r>
          </a:p>
          <a:p>
            <a:pPr lvl="0">
              <a:spcBef>
                <a:spcPts val="0"/>
              </a:spcBef>
              <a:buNone/>
            </a:pPr>
            <a:r>
              <a:rPr lang="en" sz="180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48208"/>
            </a:gs>
            <a:gs pos="100000">
              <a:srgbClr val="703E08"/>
            </a:gs>
          </a:gsLst>
          <a:lin ang="5400012" scaled="0"/>
        </a:gradFill>
        <a:effectLst/>
      </p:bgPr>
    </p:bg>
    <p:spTree>
      <p:nvGrpSpPr>
        <p:cNvPr id="1" name="Shape 165"/>
        <p:cNvGrpSpPr/>
        <p:nvPr/>
      </p:nvGrpSpPr>
      <p:grpSpPr>
        <a:xfrm>
          <a:off x="0" y="0"/>
          <a:ext cx="0" cy="0"/>
          <a:chOff x="0" y="0"/>
          <a:chExt cx="0" cy="0"/>
        </a:xfrm>
      </p:grpSpPr>
      <p:sp>
        <p:nvSpPr>
          <p:cNvPr id="166" name="Shape 166"/>
          <p:cNvSpPr/>
          <p:nvPr/>
        </p:nvSpPr>
        <p:spPr>
          <a:xfrm rot="-405016">
            <a:off x="131306" y="278638"/>
            <a:ext cx="3496111" cy="2439900"/>
          </a:xfrm>
          <a:prstGeom prst="cloud">
            <a:avLst/>
          </a:prstGeom>
          <a:no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sz="1800"/>
          </a:p>
          <a:p>
            <a:pPr lvl="0" algn="ctr">
              <a:spcBef>
                <a:spcPts val="0"/>
              </a:spcBef>
              <a:buNone/>
            </a:pPr>
            <a:r>
              <a:rPr lang="en" sz="1800" b="1" u="sng">
                <a:solidFill>
                  <a:srgbClr val="741B47"/>
                </a:solidFill>
              </a:rPr>
              <a:t>Latent Prints: </a:t>
            </a:r>
            <a:r>
              <a:rPr lang="en" sz="1800"/>
              <a:t>Impressions produced by the ridges of the skin on human fingers,palm, and soles of the feet.</a:t>
            </a:r>
          </a:p>
        </p:txBody>
      </p:sp>
      <p:sp>
        <p:nvSpPr>
          <p:cNvPr id="167" name="Shape 167"/>
          <p:cNvSpPr/>
          <p:nvPr/>
        </p:nvSpPr>
        <p:spPr>
          <a:xfrm rot="1079394">
            <a:off x="5142652" y="322828"/>
            <a:ext cx="3033867" cy="2351545"/>
          </a:xfrm>
          <a:prstGeom prst="cloud">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b="1">
                <a:solidFill>
                  <a:srgbClr val="38761D"/>
                </a:solidFill>
              </a:rPr>
              <a:t>Plastic fingerprint:</a:t>
            </a:r>
            <a:r>
              <a:rPr lang="en"/>
              <a:t>A fingerprint impression left when a person presses against a plastic material such as putty, wax, or tar.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2400250" y="575950"/>
            <a:ext cx="6321600" cy="635400"/>
          </a:xfrm>
          <a:prstGeom prst="rect">
            <a:avLst/>
          </a:prstGeom>
        </p:spPr>
        <p:txBody>
          <a:bodyPr wrap="square" lIns="91425" tIns="91425" rIns="91425" bIns="91425" anchor="t" anchorCtr="0">
            <a:noAutofit/>
          </a:bodyPr>
          <a:lstStyle/>
          <a:p>
            <a:pPr lvl="0">
              <a:spcBef>
                <a:spcPts val="0"/>
              </a:spcBef>
              <a:buNone/>
            </a:pPr>
            <a:r>
              <a:rPr lang="en"/>
              <a:t>Prints from gloves pg:110</a:t>
            </a:r>
          </a:p>
        </p:txBody>
      </p:sp>
      <p:sp>
        <p:nvSpPr>
          <p:cNvPr id="173" name="Shape 173"/>
          <p:cNvSpPr txBox="1">
            <a:spLocks noGrp="1"/>
          </p:cNvSpPr>
          <p:nvPr>
            <p:ph type="body" idx="1"/>
          </p:nvPr>
        </p:nvSpPr>
        <p:spPr>
          <a:xfrm>
            <a:off x="2410100" y="1595775"/>
            <a:ext cx="6321600" cy="3228000"/>
          </a:xfrm>
          <a:prstGeom prst="rect">
            <a:avLst/>
          </a:prstGeom>
        </p:spPr>
        <p:txBody>
          <a:bodyPr wrap="square" lIns="91425" tIns="91425" rIns="91425" bIns="91425" anchor="t" anchorCtr="0">
            <a:noAutofit/>
          </a:bodyPr>
          <a:lstStyle/>
          <a:p>
            <a:pPr lvl="0">
              <a:spcBef>
                <a:spcPts val="0"/>
              </a:spcBef>
              <a:buNone/>
            </a:pPr>
            <a:r>
              <a:rPr lang="en"/>
              <a:t>Many criminals use gloves as protective measures however if a glove is  located then they can contain evidence. </a:t>
            </a:r>
          </a:p>
          <a:p>
            <a:pPr lvl="0">
              <a:spcBef>
                <a:spcPts val="0"/>
              </a:spcBef>
              <a:buNone/>
            </a:pPr>
            <a:r>
              <a:rPr lang="en"/>
              <a:t>         -Glove may have unique, identifiable patterns, as with fingerprints. </a:t>
            </a:r>
          </a:p>
          <a:p>
            <a:pPr lvl="0">
              <a:spcBef>
                <a:spcPts val="0"/>
              </a:spcBef>
              <a:buNone/>
            </a:pPr>
            <a:r>
              <a:rPr lang="en"/>
              <a:t>Leather gloves: could contain fatty material. </a:t>
            </a:r>
          </a:p>
          <a:p>
            <a:pPr lvl="0">
              <a:spcBef>
                <a:spcPts val="0"/>
              </a:spcBef>
              <a:buNone/>
            </a:pPr>
            <a:r>
              <a:rPr lang="en"/>
              <a:t>Fabric gloves: often contain soil or other foreign matter. </a:t>
            </a:r>
          </a:p>
          <a:p>
            <a:pPr lvl="0">
              <a:spcBef>
                <a:spcPts val="0"/>
              </a:spcBef>
              <a:buNone/>
            </a:pPr>
            <a:r>
              <a:rPr lang="en"/>
              <a:t>Both: ridge patterns can be left on both.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9500" y="0"/>
            <a:ext cx="4239300" cy="1603500"/>
          </a:xfrm>
          <a:prstGeom prst="rect">
            <a:avLst/>
          </a:prstGeom>
        </p:spPr>
        <p:txBody>
          <a:bodyPr wrap="square" lIns="91425" tIns="91425" rIns="91425" bIns="91425" anchor="b" anchorCtr="0">
            <a:noAutofit/>
          </a:bodyPr>
          <a:lstStyle/>
          <a:p>
            <a:pPr lvl="0">
              <a:spcBef>
                <a:spcPts val="0"/>
              </a:spcBef>
              <a:buNone/>
            </a:pPr>
            <a:r>
              <a:rPr lang="en"/>
              <a:t>Integrated automated fingerprint identification system (IAFIS) pg: 111&amp; 109</a:t>
            </a:r>
          </a:p>
        </p:txBody>
      </p:sp>
      <p:sp>
        <p:nvSpPr>
          <p:cNvPr id="179" name="Shape 179"/>
          <p:cNvSpPr txBox="1">
            <a:spLocks noGrp="1"/>
          </p:cNvSpPr>
          <p:nvPr>
            <p:ph type="body" idx="1"/>
          </p:nvPr>
        </p:nvSpPr>
        <p:spPr>
          <a:xfrm>
            <a:off x="319500" y="1846804"/>
            <a:ext cx="2808000" cy="2806200"/>
          </a:xfrm>
          <a:prstGeom prst="rect">
            <a:avLst/>
          </a:prstGeom>
        </p:spPr>
        <p:txBody>
          <a:bodyPr wrap="square" lIns="91425" tIns="91425" rIns="91425" bIns="91425" anchor="t" anchorCtr="0">
            <a:noAutofit/>
          </a:bodyPr>
          <a:lstStyle/>
          <a:p>
            <a:pPr lvl="0">
              <a:spcBef>
                <a:spcPts val="0"/>
              </a:spcBef>
              <a:buNone/>
            </a:pPr>
            <a:r>
              <a:rPr lang="en" u="sng">
                <a:solidFill>
                  <a:schemeClr val="hlink"/>
                </a:solidFill>
                <a:hlinkClick r:id="rId3"/>
              </a:rPr>
              <a:t>https://youtu.be/ZKi1CKTRCQM</a:t>
            </a:r>
          </a:p>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283100" y="712150"/>
            <a:ext cx="8620500" cy="1019700"/>
          </a:xfrm>
          <a:prstGeom prst="rect">
            <a:avLst/>
          </a:prstGeom>
        </p:spPr>
        <p:txBody>
          <a:bodyPr wrap="square" lIns="91425" tIns="91425" rIns="91425" bIns="91425" anchor="t" anchorCtr="0">
            <a:noAutofit/>
          </a:bodyPr>
          <a:lstStyle/>
          <a:p>
            <a:pPr lvl="0" rtl="0">
              <a:spcBef>
                <a:spcPts val="0"/>
              </a:spcBef>
              <a:buNone/>
            </a:pPr>
            <a:r>
              <a:rPr lang="en"/>
              <a:t>Sources</a:t>
            </a:r>
          </a:p>
        </p:txBody>
      </p:sp>
      <p:sp>
        <p:nvSpPr>
          <p:cNvPr id="185" name="Shape 185"/>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186" name="Shape 186"/>
          <p:cNvSpPr/>
          <p:nvPr/>
        </p:nvSpPr>
        <p:spPr>
          <a:xfrm>
            <a:off x="3210425" y="310325"/>
            <a:ext cx="2629500" cy="3923400"/>
          </a:xfrm>
          <a:prstGeom prst="wedgeRectCallout">
            <a:avLst>
              <a:gd name="adj1" fmla="val -30807"/>
              <a:gd name="adj2" fmla="val 69695"/>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187" name="Shape 187"/>
          <p:cNvSpPr/>
          <p:nvPr/>
        </p:nvSpPr>
        <p:spPr>
          <a:xfrm>
            <a:off x="6049100" y="310400"/>
            <a:ext cx="2629500" cy="3923400"/>
          </a:xfrm>
          <a:prstGeom prst="wedgeRectCallout">
            <a:avLst>
              <a:gd name="adj1" fmla="val -20833"/>
              <a:gd name="adj2" fmla="val 625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88" name="Shape 188"/>
          <p:cNvSpPr txBox="1">
            <a:spLocks noGrp="1"/>
          </p:cNvSpPr>
          <p:nvPr>
            <p:ph type="title"/>
          </p:nvPr>
        </p:nvSpPr>
        <p:spPr>
          <a:xfrm>
            <a:off x="6049075" y="712152"/>
            <a:ext cx="2481600" cy="3923400"/>
          </a:xfrm>
          <a:prstGeom prst="rect">
            <a:avLst/>
          </a:prstGeom>
        </p:spPr>
        <p:txBody>
          <a:bodyPr wrap="square" lIns="91425" tIns="91425" rIns="91425" bIns="91425" anchor="t" anchorCtr="0">
            <a:noAutofit/>
          </a:bodyPr>
          <a:lstStyle/>
          <a:p>
            <a:pPr lvl="0" rtl="0">
              <a:spcBef>
                <a:spcPts val="0"/>
              </a:spcBef>
              <a:spcAft>
                <a:spcPts val="1200"/>
              </a:spcAft>
              <a:buNone/>
            </a:pPr>
            <a:r>
              <a:rPr lang="en" sz="1400" b="0" u="sng">
                <a:solidFill>
                  <a:schemeClr val="hlink"/>
                </a:solidFill>
                <a:hlinkClick r:id="rId3"/>
              </a:rPr>
              <a:t>https://ghr.nlm.nih.gov/primer/basics/dna</a:t>
            </a:r>
          </a:p>
          <a:p>
            <a:pPr lvl="0" rtl="0">
              <a:spcBef>
                <a:spcPts val="0"/>
              </a:spcBef>
              <a:spcAft>
                <a:spcPts val="1200"/>
              </a:spcAft>
              <a:buNone/>
            </a:pPr>
            <a:r>
              <a:rPr lang="en" sz="1400" b="0" u="sng">
                <a:solidFill>
                  <a:schemeClr val="hlink"/>
                </a:solidFill>
                <a:hlinkClick r:id="rId4"/>
              </a:rPr>
              <a:t>http://www.biologyreference.com/Fo-Gr/Forensic-DNA-Analysis.html</a:t>
            </a:r>
          </a:p>
          <a:p>
            <a:pPr lvl="0" rtl="0">
              <a:spcBef>
                <a:spcPts val="0"/>
              </a:spcBef>
              <a:spcAft>
                <a:spcPts val="1200"/>
              </a:spcAft>
              <a:buNone/>
            </a:pPr>
            <a:r>
              <a:rPr lang="en" sz="1400" b="0" u="sng">
                <a:solidFill>
                  <a:schemeClr val="hlink"/>
                </a:solidFill>
                <a:hlinkClick r:id="rId5"/>
              </a:rPr>
              <a:t>https://youtu.be/JUoBTk1NDZ8</a:t>
            </a:r>
          </a:p>
        </p:txBody>
      </p:sp>
      <p:sp>
        <p:nvSpPr>
          <p:cNvPr id="189" name="Shape 189"/>
          <p:cNvSpPr txBox="1">
            <a:spLocks noGrp="1"/>
          </p:cNvSpPr>
          <p:nvPr>
            <p:ph type="title"/>
          </p:nvPr>
        </p:nvSpPr>
        <p:spPr>
          <a:xfrm>
            <a:off x="447975" y="2061900"/>
            <a:ext cx="2481600" cy="2005800"/>
          </a:xfrm>
          <a:prstGeom prst="rect">
            <a:avLst/>
          </a:prstGeom>
        </p:spPr>
        <p:txBody>
          <a:bodyPr wrap="square" lIns="91425" tIns="91425" rIns="91425" bIns="91425" anchor="t" anchorCtr="0">
            <a:noAutofit/>
          </a:bodyPr>
          <a:lstStyle/>
          <a:p>
            <a:pPr lvl="0" rtl="0">
              <a:spcBef>
                <a:spcPts val="0"/>
              </a:spcBef>
              <a:spcAft>
                <a:spcPts val="1200"/>
              </a:spcAft>
              <a:buNone/>
            </a:pPr>
            <a:r>
              <a:rPr lang="en" sz="1400" u="sng">
                <a:solidFill>
                  <a:schemeClr val="hlink"/>
                </a:solidFill>
                <a:hlinkClick r:id="rId6"/>
              </a:rPr>
              <a:t>http://2014.igem.org/Team:UCC_Ireland/Projects_SeeDNA.html</a:t>
            </a:r>
          </a:p>
          <a:p>
            <a:pPr lvl="0" rtl="0">
              <a:spcBef>
                <a:spcPts val="0"/>
              </a:spcBef>
              <a:spcAft>
                <a:spcPts val="1200"/>
              </a:spcAft>
              <a:buNone/>
            </a:pPr>
            <a:r>
              <a:rPr lang="en" sz="1400" u="sng">
                <a:solidFill>
                  <a:schemeClr val="hlink"/>
                </a:solidFill>
                <a:hlinkClick r:id="rId7"/>
              </a:rPr>
              <a:t>https://pattersonpope.com/2014/09/05/evidence-storage-changes/</a:t>
            </a:r>
          </a:p>
          <a:p>
            <a:pPr lvl="0" rtl="0">
              <a:spcBef>
                <a:spcPts val="0"/>
              </a:spcBef>
              <a:spcAft>
                <a:spcPts val="1200"/>
              </a:spcAft>
              <a:buNone/>
            </a:pPr>
            <a:endParaRPr sz="1400"/>
          </a:p>
          <a:p>
            <a:pPr lvl="0" rtl="0">
              <a:spcBef>
                <a:spcPts val="0"/>
              </a:spcBef>
              <a:spcAft>
                <a:spcPts val="1200"/>
              </a:spcAft>
              <a:buNone/>
            </a:pPr>
            <a:endParaRPr sz="1400"/>
          </a:p>
        </p:txBody>
      </p:sp>
      <p:sp>
        <p:nvSpPr>
          <p:cNvPr id="190" name="Shape 190"/>
          <p:cNvSpPr txBox="1">
            <a:spLocks noGrp="1"/>
          </p:cNvSpPr>
          <p:nvPr>
            <p:ph type="title"/>
          </p:nvPr>
        </p:nvSpPr>
        <p:spPr>
          <a:xfrm>
            <a:off x="3286625" y="310325"/>
            <a:ext cx="2481600" cy="3757500"/>
          </a:xfrm>
          <a:prstGeom prst="rect">
            <a:avLst/>
          </a:prstGeom>
        </p:spPr>
        <p:txBody>
          <a:bodyPr wrap="square" lIns="91425" tIns="91425" rIns="91425" bIns="91425" anchor="t" anchorCtr="0">
            <a:noAutofit/>
          </a:bodyPr>
          <a:lstStyle/>
          <a:p>
            <a:pPr lvl="0" rtl="0">
              <a:spcBef>
                <a:spcPts val="0"/>
              </a:spcBef>
              <a:spcAft>
                <a:spcPts val="1200"/>
              </a:spcAft>
              <a:buNone/>
            </a:pPr>
            <a:r>
              <a:rPr lang="en" sz="1400" b="0" u="sng">
                <a:solidFill>
                  <a:schemeClr val="hlink"/>
                </a:solidFill>
                <a:hlinkClick r:id="rId8"/>
              </a:rPr>
              <a:t>https://www.bing.com/images/search?view=detailV2&amp;ccid=%2bKE6Y0nn&amp;id=3F9930D9DBB5058BCADD4D6D6BDE3EFEEB33CB64&amp;thid=OIP.-KE6Y0nn0vis81KEhcRy1AEsD_&amp;q=evidence+admissibility&amp;simid=608027002856342297&amp;selectedIndex=8&amp;ajaxhist=0</a:t>
            </a:r>
          </a:p>
          <a:p>
            <a:pPr lvl="0" rtl="0">
              <a:spcBef>
                <a:spcPts val="0"/>
              </a:spcBef>
              <a:spcAft>
                <a:spcPts val="1200"/>
              </a:spcAft>
              <a:buNone/>
            </a:pPr>
            <a:endParaRPr sz="1400" b="0"/>
          </a:p>
        </p:txBody>
      </p:sp>
      <p:sp>
        <p:nvSpPr>
          <p:cNvPr id="191" name="Shape 191"/>
          <p:cNvSpPr txBox="1"/>
          <p:nvPr/>
        </p:nvSpPr>
        <p:spPr>
          <a:xfrm>
            <a:off x="283100" y="4654975"/>
            <a:ext cx="6244200" cy="257700"/>
          </a:xfrm>
          <a:prstGeom prst="rect">
            <a:avLst/>
          </a:prstGeom>
          <a:noFill/>
          <a:ln>
            <a:noFill/>
          </a:ln>
        </p:spPr>
        <p:txBody>
          <a:bodyPr wrap="square" lIns="91425" tIns="91425" rIns="91425" bIns="91425" anchor="ctr" anchorCtr="0">
            <a:noAutofit/>
          </a:bodyPr>
          <a:lstStyle/>
          <a:p>
            <a:pPr lvl="0" rtl="0">
              <a:spcBef>
                <a:spcPts val="0"/>
              </a:spcBef>
              <a:buNone/>
            </a:pPr>
            <a:endParaRPr sz="1200" i="1">
              <a:solidFill>
                <a:schemeClr val="accent5"/>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832525" y="162725"/>
            <a:ext cx="7207751" cy="4818049"/>
          </a:xfrm>
          <a:prstGeom prst="rect">
            <a:avLst/>
          </a:prstGeom>
          <a:noFill/>
          <a:ln>
            <a:noFill/>
          </a:ln>
        </p:spPr>
      </p:pic>
      <p:pic>
        <p:nvPicPr>
          <p:cNvPr id="79" name="Shape 79" descr="Piece of duct tape sticking a note to the slide"/>
          <p:cNvPicPr preferRelativeResize="0"/>
          <p:nvPr/>
        </p:nvPicPr>
        <p:blipFill rotWithShape="1">
          <a:blip r:embed="rId4">
            <a:alphaModFix/>
          </a:blip>
          <a:srcRect l="9244" t="5926" r="2118" b="10011"/>
          <a:stretch/>
        </p:blipFill>
        <p:spPr>
          <a:xfrm rot="154823">
            <a:off x="3081150" y="79840"/>
            <a:ext cx="2875174" cy="801069"/>
          </a:xfrm>
          <a:prstGeom prst="rect">
            <a:avLst/>
          </a:prstGeom>
          <a:noFill/>
          <a:ln>
            <a:noFill/>
          </a:ln>
        </p:spPr>
      </p:pic>
      <p:sp>
        <p:nvSpPr>
          <p:cNvPr id="80" name="Shape 80"/>
          <p:cNvSpPr txBox="1"/>
          <p:nvPr/>
        </p:nvSpPr>
        <p:spPr>
          <a:xfrm>
            <a:off x="1618188" y="729900"/>
            <a:ext cx="5907600" cy="798300"/>
          </a:xfrm>
          <a:prstGeom prst="rect">
            <a:avLst/>
          </a:prstGeom>
          <a:noFill/>
          <a:ln>
            <a:noFill/>
          </a:ln>
        </p:spPr>
        <p:txBody>
          <a:bodyPr wrap="square" lIns="91425" tIns="91425" rIns="91425" bIns="91425" anchor="b" anchorCtr="0">
            <a:noAutofit/>
          </a:bodyPr>
          <a:lstStyle/>
          <a:p>
            <a:pPr lvl="0" rtl="0">
              <a:spcBef>
                <a:spcPts val="0"/>
              </a:spcBef>
              <a:buNone/>
            </a:pPr>
            <a:r>
              <a:rPr lang="en" sz="3000" b="1">
                <a:solidFill>
                  <a:schemeClr val="lt2"/>
                </a:solidFill>
                <a:latin typeface="Raleway"/>
                <a:ea typeface="Raleway"/>
                <a:cs typeface="Raleway"/>
                <a:sym typeface="Raleway"/>
              </a:rPr>
              <a:t>DNA: The Genetic Fingerprint</a:t>
            </a:r>
          </a:p>
        </p:txBody>
      </p:sp>
      <p:sp>
        <p:nvSpPr>
          <p:cNvPr id="81" name="Shape 81"/>
          <p:cNvSpPr txBox="1">
            <a:spLocks noGrp="1"/>
          </p:cNvSpPr>
          <p:nvPr>
            <p:ph type="body" idx="4294967295"/>
          </p:nvPr>
        </p:nvSpPr>
        <p:spPr>
          <a:xfrm>
            <a:off x="1561175" y="1457280"/>
            <a:ext cx="3432900" cy="3327900"/>
          </a:xfrm>
          <a:prstGeom prst="rect">
            <a:avLst/>
          </a:prstGeom>
        </p:spPr>
        <p:txBody>
          <a:bodyPr wrap="square" lIns="91425" tIns="91425" rIns="91425" bIns="91425" anchor="t" anchorCtr="0">
            <a:noAutofit/>
          </a:bodyPr>
          <a:lstStyle/>
          <a:p>
            <a:pPr marL="457200" lvl="0" indent="-317500" rtl="0">
              <a:spcBef>
                <a:spcPts val="0"/>
              </a:spcBef>
              <a:spcAft>
                <a:spcPts val="1000"/>
              </a:spcAft>
              <a:buClr>
                <a:schemeClr val="dk1"/>
              </a:buClr>
              <a:buSzPct val="100000"/>
              <a:buFont typeface="Raleway"/>
              <a:buChar char="➔"/>
            </a:pPr>
            <a:r>
              <a:rPr lang="en" sz="1400" b="1">
                <a:latin typeface="Raleway"/>
                <a:ea typeface="Raleway"/>
                <a:cs typeface="Raleway"/>
                <a:sym typeface="Raleway"/>
              </a:rPr>
              <a:t>DNA Technology: science of identifying the genetic blueprint of any organism in every cell</a:t>
            </a:r>
          </a:p>
          <a:p>
            <a:pPr marL="457200" lvl="0" indent="-317500" rtl="0">
              <a:spcBef>
                <a:spcPts val="0"/>
              </a:spcBef>
              <a:spcAft>
                <a:spcPts val="1000"/>
              </a:spcAft>
              <a:buSzPct val="100000"/>
              <a:buFont typeface="Raleway"/>
              <a:buChar char="➔"/>
            </a:pPr>
            <a:r>
              <a:rPr lang="en" sz="1400" b="1">
                <a:latin typeface="Raleway"/>
                <a:ea typeface="Raleway"/>
                <a:cs typeface="Raleway"/>
                <a:sym typeface="Raleway"/>
              </a:rPr>
              <a:t>One of the most effective methods in law enforcement </a:t>
            </a:r>
          </a:p>
          <a:p>
            <a:pPr marL="457200" lvl="0" indent="-317500" rtl="0">
              <a:spcBef>
                <a:spcPts val="0"/>
              </a:spcBef>
              <a:spcAft>
                <a:spcPts val="1000"/>
              </a:spcAft>
              <a:buSzPct val="100000"/>
              <a:buFont typeface="Raleway"/>
              <a:buChar char="➔"/>
            </a:pPr>
            <a:r>
              <a:rPr lang="en" sz="1400" b="1">
                <a:latin typeface="Raleway"/>
                <a:ea typeface="Raleway"/>
                <a:cs typeface="Raleway"/>
                <a:sym typeface="Raleway"/>
              </a:rPr>
              <a:t>DNA can tell 2 people apart</a:t>
            </a:r>
          </a:p>
          <a:p>
            <a:pPr marL="457200" lvl="0" indent="-317500" rtl="0">
              <a:spcBef>
                <a:spcPts val="0"/>
              </a:spcBef>
              <a:spcAft>
                <a:spcPts val="1000"/>
              </a:spcAft>
              <a:buSzPct val="100000"/>
              <a:buFont typeface="Raleway"/>
              <a:buChar char="➔"/>
            </a:pPr>
            <a:r>
              <a:rPr lang="en" sz="1400" b="1">
                <a:latin typeface="Raleway"/>
                <a:ea typeface="Raleway"/>
                <a:cs typeface="Raleway"/>
                <a:sym typeface="Raleway"/>
              </a:rPr>
              <a:t>DNA can aid the criminal justice system in positive determinations or criminal identity </a:t>
            </a:r>
          </a:p>
        </p:txBody>
      </p:sp>
      <p:pic>
        <p:nvPicPr>
          <p:cNvPr id="82" name="Shape 82" descr="Free illustration: Dna, Science, Biology, Research - Free Image on ..."/>
          <p:cNvPicPr preferRelativeResize="0"/>
          <p:nvPr/>
        </p:nvPicPr>
        <p:blipFill rotWithShape="1">
          <a:blip r:embed="rId5">
            <a:alphaModFix/>
          </a:blip>
          <a:srcRect/>
          <a:stretch/>
        </p:blipFill>
        <p:spPr>
          <a:xfrm rot="1477672">
            <a:off x="4649826" y="1773400"/>
            <a:ext cx="3531001" cy="258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99725" y="156350"/>
            <a:ext cx="4045200" cy="1318200"/>
          </a:xfrm>
          <a:prstGeom prst="rect">
            <a:avLst/>
          </a:prstGeom>
        </p:spPr>
        <p:txBody>
          <a:bodyPr wrap="square" lIns="91425" tIns="91425" rIns="91425" bIns="91425" anchor="ctr" anchorCtr="0">
            <a:noAutofit/>
          </a:bodyPr>
          <a:lstStyle/>
          <a:p>
            <a:pPr lvl="0" algn="l">
              <a:spcBef>
                <a:spcPts val="0"/>
              </a:spcBef>
              <a:buNone/>
            </a:pPr>
            <a:r>
              <a:rPr lang="en" sz="3000">
                <a:solidFill>
                  <a:schemeClr val="dk2"/>
                </a:solidFill>
              </a:rPr>
              <a:t>What Is DNA?</a:t>
            </a:r>
          </a:p>
        </p:txBody>
      </p:sp>
      <p:grpSp>
        <p:nvGrpSpPr>
          <p:cNvPr id="88" name="Shape 88"/>
          <p:cNvGrpSpPr/>
          <p:nvPr/>
        </p:nvGrpSpPr>
        <p:grpSpPr>
          <a:xfrm>
            <a:off x="2958787" y="9730271"/>
            <a:ext cx="3917375" cy="2679001"/>
            <a:chOff x="6803275" y="253438"/>
            <a:chExt cx="3917375" cy="2679001"/>
          </a:xfrm>
        </p:grpSpPr>
        <p:pic>
          <p:nvPicPr>
            <p:cNvPr id="89" name="Shape 89"/>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90" name="Shape 90" descr="Piece of duct tape sticking a note to the slide"/>
            <p:cNvPicPr preferRelativeResize="0"/>
            <p:nvPr/>
          </p:nvPicPr>
          <p:blipFill rotWithShape="1">
            <a:blip r:embed="rId4">
              <a:alphaModFix/>
            </a:blip>
            <a:srcRect l="9244" t="5926" r="2118" b="10011"/>
            <a:stretch/>
          </p:blipFill>
          <p:spPr>
            <a:xfrm rot="154826">
              <a:off x="8476913" y="277494"/>
              <a:ext cx="1077273" cy="382687"/>
            </a:xfrm>
            <a:prstGeom prst="rect">
              <a:avLst/>
            </a:prstGeom>
            <a:noFill/>
            <a:ln>
              <a:noFill/>
            </a:ln>
          </p:spPr>
        </p:pic>
        <p:sp>
          <p:nvSpPr>
            <p:cNvPr id="91" name="Shape 91"/>
            <p:cNvSpPr txBox="1"/>
            <p:nvPr/>
          </p:nvSpPr>
          <p:spPr>
            <a:xfrm>
              <a:off x="8791650" y="590931"/>
              <a:ext cx="1929000" cy="2004000"/>
            </a:xfrm>
            <a:prstGeom prst="rect">
              <a:avLst/>
            </a:prstGeom>
            <a:noFill/>
            <a:ln>
              <a:noFill/>
            </a:ln>
          </p:spPr>
          <p:txBody>
            <a:bodyPr wrap="square" lIns="91425" tIns="91425" rIns="91425" bIns="91425" anchor="t" anchorCtr="0">
              <a:noAutofit/>
            </a:bodyPr>
            <a:lstStyle/>
            <a:p>
              <a:pPr lvl="0" rtl="0">
                <a:spcBef>
                  <a:spcPts val="0"/>
                </a:spcBef>
                <a:spcAft>
                  <a:spcPts val="800"/>
                </a:spcAft>
                <a:buClr>
                  <a:schemeClr val="dk2"/>
                </a:buClr>
                <a:buFont typeface="Arial"/>
                <a:buNone/>
              </a:pPr>
              <a:r>
                <a:rPr lang="en" b="1">
                  <a:solidFill>
                    <a:schemeClr val="dk1"/>
                  </a:solidFill>
                  <a:latin typeface="Raleway"/>
                  <a:ea typeface="Raleway"/>
                  <a:cs typeface="Raleway"/>
                  <a:sym typeface="Raleway"/>
                </a:rPr>
                <a:t>Tip</a:t>
              </a:r>
            </a:p>
            <a:p>
              <a:pPr lvl="0" rtl="0">
                <a:spcBef>
                  <a:spcPts val="0"/>
                </a:spcBef>
                <a:spcAft>
                  <a:spcPts val="800"/>
                </a:spcAft>
                <a:buClr>
                  <a:schemeClr val="dk2"/>
                </a:buClr>
                <a:buSzPct val="91666"/>
                <a:buFont typeface="Arial"/>
                <a:buNone/>
              </a:pPr>
              <a:r>
                <a:rPr lang="en" sz="1200">
                  <a:solidFill>
                    <a:schemeClr val="dk2"/>
                  </a:solidFill>
                  <a:latin typeface="Raleway"/>
                  <a:ea typeface="Raleway"/>
                  <a:cs typeface="Raleway"/>
                  <a:sym typeface="Raleway"/>
                </a:rPr>
                <a:t>Don’t wait till the end of the presentation to give the bottom line. </a:t>
              </a:r>
            </a:p>
            <a:p>
              <a:pPr lvl="0" rtl="0">
                <a:spcBef>
                  <a:spcPts val="0"/>
                </a:spcBef>
                <a:spcAft>
                  <a:spcPts val="800"/>
                </a:spcAft>
                <a:buNone/>
              </a:pPr>
              <a:r>
                <a:rPr lang="en" sz="1200">
                  <a:solidFill>
                    <a:schemeClr val="dk2"/>
                  </a:solidFill>
                  <a:latin typeface="Raleway"/>
                  <a:ea typeface="Raleway"/>
                  <a:cs typeface="Raleway"/>
                  <a:sym typeface="Raleway"/>
                </a:rPr>
                <a:t>Reveal your product or idea (in this case a translation app) up front.</a:t>
              </a:r>
            </a:p>
          </p:txBody>
        </p:sp>
      </p:grpSp>
      <p:cxnSp>
        <p:nvCxnSpPr>
          <p:cNvPr id="92" name="Shape 92"/>
          <p:cNvCxnSpPr/>
          <p:nvPr/>
        </p:nvCxnSpPr>
        <p:spPr>
          <a:xfrm rot="10800000" flipH="1">
            <a:off x="399175" y="1060650"/>
            <a:ext cx="2372100" cy="11400"/>
          </a:xfrm>
          <a:prstGeom prst="straightConnector1">
            <a:avLst/>
          </a:prstGeom>
          <a:noFill/>
          <a:ln w="9525" cap="flat" cmpd="sng">
            <a:solidFill>
              <a:schemeClr val="dk2"/>
            </a:solidFill>
            <a:prstDash val="solid"/>
            <a:round/>
            <a:headEnd type="none" w="lg" len="lg"/>
            <a:tailEnd type="none" w="lg" len="lg"/>
          </a:ln>
        </p:spPr>
      </p:cxnSp>
      <p:pic>
        <p:nvPicPr>
          <p:cNvPr id="93" name="Shape 93" descr="File:DNA simple2.svg - Wikimedia Commons"/>
          <p:cNvPicPr preferRelativeResize="0"/>
          <p:nvPr/>
        </p:nvPicPr>
        <p:blipFill>
          <a:blip r:embed="rId5">
            <a:alphaModFix/>
          </a:blip>
          <a:stretch>
            <a:fillRect/>
          </a:stretch>
        </p:blipFill>
        <p:spPr>
          <a:xfrm>
            <a:off x="4554600" y="0"/>
            <a:ext cx="4045200" cy="4267675"/>
          </a:xfrm>
          <a:prstGeom prst="rect">
            <a:avLst/>
          </a:prstGeom>
          <a:noFill/>
          <a:ln>
            <a:noFill/>
          </a:ln>
        </p:spPr>
      </p:pic>
      <p:sp>
        <p:nvSpPr>
          <p:cNvPr id="94" name="Shape 94"/>
          <p:cNvSpPr txBox="1"/>
          <p:nvPr/>
        </p:nvSpPr>
        <p:spPr>
          <a:xfrm>
            <a:off x="120200" y="1072050"/>
            <a:ext cx="3917400" cy="4071300"/>
          </a:xfrm>
          <a:prstGeom prst="rect">
            <a:avLst/>
          </a:prstGeom>
          <a:noFill/>
          <a:ln>
            <a:noFill/>
          </a:ln>
        </p:spPr>
        <p:txBody>
          <a:bodyPr wrap="square" lIns="91425" tIns="91425" rIns="91425" bIns="91425" anchor="t" anchorCtr="0">
            <a:noAutofit/>
          </a:bodyPr>
          <a:lstStyle/>
          <a:p>
            <a:pPr marL="457200" lvl="0" indent="-228600" rtl="0">
              <a:spcBef>
                <a:spcPts val="0"/>
              </a:spcBef>
              <a:spcAft>
                <a:spcPts val="0"/>
              </a:spcAft>
              <a:buChar char="●"/>
            </a:pPr>
            <a:r>
              <a:rPr lang="en"/>
              <a:t>DNA - deoxyribonucleic acid; hereditary material is humans and organisms</a:t>
            </a:r>
          </a:p>
          <a:p>
            <a:pPr marL="457200" lvl="0" indent="-228600" rtl="0">
              <a:spcBef>
                <a:spcPts val="0"/>
              </a:spcBef>
              <a:spcAft>
                <a:spcPts val="0"/>
              </a:spcAft>
              <a:buChar char="●"/>
            </a:pPr>
            <a:r>
              <a:rPr lang="en"/>
              <a:t>Info in DNA stored in a code made by 4 bases: adenine (A), thymine (T), cytosine (C ), and Guanine (G)</a:t>
            </a:r>
          </a:p>
          <a:p>
            <a:pPr marL="457200" lvl="0" indent="-228600" rtl="0">
              <a:spcBef>
                <a:spcPts val="0"/>
              </a:spcBef>
              <a:spcAft>
                <a:spcPts val="0"/>
              </a:spcAft>
              <a:buChar char="●"/>
            </a:pPr>
            <a:r>
              <a:rPr lang="en"/>
              <a:t>DNA is made up on 5 different components: carbon, hydrogen, oxygen, nitrogen, and phosphorus</a:t>
            </a:r>
          </a:p>
          <a:p>
            <a:pPr marL="457200" lvl="0" indent="-228600">
              <a:spcBef>
                <a:spcPts val="0"/>
              </a:spcBef>
              <a:buChar char="●"/>
            </a:pPr>
            <a:r>
              <a:rPr lang="en"/>
              <a:t>No 2 persons are alike (except twins)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453800" y="162725"/>
            <a:ext cx="8075674" cy="4818049"/>
          </a:xfrm>
          <a:prstGeom prst="rect">
            <a:avLst/>
          </a:prstGeom>
          <a:noFill/>
          <a:ln>
            <a:noFill/>
          </a:ln>
        </p:spPr>
      </p:pic>
      <p:pic>
        <p:nvPicPr>
          <p:cNvPr id="100" name="Shape 100"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01" name="Shape 101"/>
          <p:cNvSpPr txBox="1"/>
          <p:nvPr/>
        </p:nvSpPr>
        <p:spPr>
          <a:xfrm>
            <a:off x="2488525" y="1032500"/>
            <a:ext cx="4006200" cy="345000"/>
          </a:xfrm>
          <a:prstGeom prst="rect">
            <a:avLst/>
          </a:prstGeom>
          <a:noFill/>
          <a:ln>
            <a:noFill/>
          </a:ln>
        </p:spPr>
        <p:txBody>
          <a:bodyPr wrap="square" lIns="91425" tIns="91425" rIns="91425" bIns="91425" anchor="b" anchorCtr="0">
            <a:noAutofit/>
          </a:bodyPr>
          <a:lstStyle/>
          <a:p>
            <a:pPr lvl="0" rtl="0">
              <a:spcBef>
                <a:spcPts val="0"/>
              </a:spcBef>
              <a:buNone/>
            </a:pPr>
            <a:r>
              <a:rPr lang="en" sz="3000" b="1">
                <a:solidFill>
                  <a:schemeClr val="lt2"/>
                </a:solidFill>
                <a:latin typeface="Raleway"/>
                <a:ea typeface="Raleway"/>
                <a:cs typeface="Raleway"/>
                <a:sym typeface="Raleway"/>
              </a:rPr>
              <a:t>The History of DNA</a:t>
            </a:r>
          </a:p>
        </p:txBody>
      </p:sp>
      <p:sp>
        <p:nvSpPr>
          <p:cNvPr id="102" name="Shape 102"/>
          <p:cNvSpPr txBox="1">
            <a:spLocks noGrp="1"/>
          </p:cNvSpPr>
          <p:nvPr>
            <p:ph type="body" idx="4294967295"/>
          </p:nvPr>
        </p:nvSpPr>
        <p:spPr>
          <a:xfrm>
            <a:off x="882400" y="1377475"/>
            <a:ext cx="7284300" cy="3327900"/>
          </a:xfrm>
          <a:prstGeom prst="rect">
            <a:avLst/>
          </a:prstGeom>
        </p:spPr>
        <p:txBody>
          <a:bodyPr wrap="square" lIns="91425" tIns="91425" rIns="91425" bIns="91425" anchor="t" anchorCtr="0">
            <a:noAutofit/>
          </a:bodyPr>
          <a:lstStyle/>
          <a:p>
            <a:pPr marL="457200" lvl="0" indent="-342900" rtl="0">
              <a:spcBef>
                <a:spcPts val="0"/>
              </a:spcBef>
              <a:spcAft>
                <a:spcPts val="0"/>
              </a:spcAft>
              <a:buFont typeface="Raleway"/>
            </a:pPr>
            <a:r>
              <a:rPr lang="en">
                <a:latin typeface="Raleway"/>
                <a:ea typeface="Raleway"/>
                <a:cs typeface="Raleway"/>
                <a:sym typeface="Raleway"/>
              </a:rPr>
              <a:t>DNA fingerprinting revolutionized forensic science </a:t>
            </a:r>
          </a:p>
          <a:p>
            <a:pPr marL="457200" lvl="0" indent="-342900" rtl="0">
              <a:spcBef>
                <a:spcPts val="0"/>
              </a:spcBef>
              <a:spcAft>
                <a:spcPts val="0"/>
              </a:spcAft>
              <a:buFont typeface="Raleway"/>
            </a:pPr>
            <a:r>
              <a:rPr lang="en">
                <a:latin typeface="Raleway"/>
                <a:ea typeface="Raleway"/>
                <a:cs typeface="Raleway"/>
                <a:sym typeface="Raleway"/>
              </a:rPr>
              <a:t>DNA sequences are repeated over and over </a:t>
            </a:r>
          </a:p>
          <a:p>
            <a:pPr marL="457200" lvl="0" indent="-342900" rtl="0">
              <a:spcBef>
                <a:spcPts val="0"/>
              </a:spcBef>
              <a:spcAft>
                <a:spcPts val="0"/>
              </a:spcAft>
              <a:buFont typeface="Raleway"/>
            </a:pPr>
            <a:r>
              <a:rPr lang="en">
                <a:latin typeface="Raleway"/>
                <a:ea typeface="Raleway"/>
                <a:cs typeface="Raleway"/>
                <a:sym typeface="Raleway"/>
              </a:rPr>
              <a:t>Dr. Jeffrey created human identity tests </a:t>
            </a:r>
          </a:p>
          <a:p>
            <a:pPr marL="457200" lvl="0" indent="-342900" rtl="0">
              <a:spcBef>
                <a:spcPts val="0"/>
              </a:spcBef>
              <a:buFont typeface="Raleway"/>
            </a:pPr>
            <a:r>
              <a:rPr lang="en">
                <a:latin typeface="Raleway"/>
                <a:ea typeface="Raleway"/>
                <a:cs typeface="Raleway"/>
                <a:sym typeface="Raleway"/>
              </a:rPr>
              <a:t>DNA repeat regions are known as variable number of tandem repeats (VNTRs) </a:t>
            </a:r>
          </a:p>
          <a:p>
            <a:pPr lvl="0" rtl="0">
              <a:spcBef>
                <a:spcPts val="0"/>
              </a:spcBef>
              <a:buNone/>
            </a:pPr>
            <a:endParaRPr>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0" y="-988410"/>
            <a:ext cx="4289400" cy="1971600"/>
          </a:xfrm>
          <a:prstGeom prst="rect">
            <a:avLst/>
          </a:prstGeom>
        </p:spPr>
        <p:txBody>
          <a:bodyPr wrap="square" lIns="91425" tIns="91425" rIns="91425" bIns="91425" anchor="b" anchorCtr="0">
            <a:noAutofit/>
          </a:bodyPr>
          <a:lstStyle/>
          <a:p>
            <a:pPr lvl="0">
              <a:spcBef>
                <a:spcPts val="0"/>
              </a:spcBef>
              <a:buNone/>
            </a:pPr>
            <a:r>
              <a:rPr lang="en"/>
              <a:t>Analyzing DNA</a:t>
            </a:r>
          </a:p>
        </p:txBody>
      </p:sp>
      <p:sp>
        <p:nvSpPr>
          <p:cNvPr id="108" name="Shape 108"/>
          <p:cNvSpPr txBox="1">
            <a:spLocks noGrp="1"/>
          </p:cNvSpPr>
          <p:nvPr>
            <p:ph type="body" idx="2"/>
          </p:nvPr>
        </p:nvSpPr>
        <p:spPr>
          <a:xfrm>
            <a:off x="4537050" y="-325325"/>
            <a:ext cx="4289400" cy="6177900"/>
          </a:xfrm>
          <a:prstGeom prst="rect">
            <a:avLst/>
          </a:prstGeom>
        </p:spPr>
        <p:txBody>
          <a:bodyPr wrap="square" lIns="91425" tIns="91425" rIns="91425" bIns="91425" anchor="ctr" anchorCtr="0">
            <a:noAutofit/>
          </a:bodyPr>
          <a:lstStyle/>
          <a:p>
            <a:pPr marL="457200" lvl="0" indent="-342900" rtl="0">
              <a:spcBef>
                <a:spcPts val="0"/>
              </a:spcBef>
              <a:spcAft>
                <a:spcPts val="0"/>
              </a:spcAft>
            </a:pPr>
            <a:r>
              <a:rPr lang="en"/>
              <a:t> Patterns found in blood or semen are just as distinctive as fingerprints </a:t>
            </a:r>
          </a:p>
          <a:p>
            <a:pPr marL="457200" lvl="0" indent="-342900" rtl="0">
              <a:spcBef>
                <a:spcPts val="0"/>
              </a:spcBef>
              <a:spcAft>
                <a:spcPts val="0"/>
              </a:spcAft>
            </a:pPr>
            <a:r>
              <a:rPr lang="en"/>
              <a:t>Investigators and laboratory personnel work together to figure out which pieces are the most important </a:t>
            </a:r>
          </a:p>
          <a:p>
            <a:pPr marL="457200" lvl="0" indent="-342900" rtl="0">
              <a:spcBef>
                <a:spcPts val="0"/>
              </a:spcBef>
              <a:spcAft>
                <a:spcPts val="0"/>
              </a:spcAft>
            </a:pPr>
            <a:r>
              <a:rPr lang="en"/>
              <a:t>Every officer should be aware of issues with identification, collection, transportation and storage of DNA evidence </a:t>
            </a:r>
          </a:p>
          <a:p>
            <a:pPr marL="457200" lvl="0" indent="-342900" rtl="0">
              <a:spcBef>
                <a:spcPts val="0"/>
              </a:spcBef>
              <a:spcAft>
                <a:spcPts val="0"/>
              </a:spcAft>
            </a:pPr>
            <a:r>
              <a:rPr lang="en"/>
              <a:t>DNA evidence can carry diseases like HIV </a:t>
            </a:r>
          </a:p>
          <a:p>
            <a:pPr marL="457200" lvl="0" indent="-342900">
              <a:spcBef>
                <a:spcPts val="0"/>
              </a:spcBef>
            </a:pPr>
            <a:r>
              <a:rPr lang="en"/>
              <a:t>Biohazardous material must go in a seperate container labeled so</a:t>
            </a:r>
          </a:p>
        </p:txBody>
      </p:sp>
      <p:pic>
        <p:nvPicPr>
          <p:cNvPr id="109" name="Shape 109"/>
          <p:cNvPicPr preferRelativeResize="0"/>
          <p:nvPr/>
        </p:nvPicPr>
        <p:blipFill>
          <a:blip r:embed="rId3">
            <a:alphaModFix/>
          </a:blip>
          <a:stretch>
            <a:fillRect/>
          </a:stretch>
        </p:blipFill>
        <p:spPr>
          <a:xfrm>
            <a:off x="288900" y="983190"/>
            <a:ext cx="4000500" cy="2790825"/>
          </a:xfrm>
          <a:prstGeom prst="rect">
            <a:avLst/>
          </a:prstGeom>
          <a:noFill/>
          <a:ln>
            <a:noFill/>
          </a:ln>
        </p:spPr>
      </p:pic>
      <p:sp>
        <p:nvSpPr>
          <p:cNvPr id="110" name="Shape 110"/>
          <p:cNvSpPr txBox="1"/>
          <p:nvPr/>
        </p:nvSpPr>
        <p:spPr>
          <a:xfrm>
            <a:off x="144450" y="3987989"/>
            <a:ext cx="4289400" cy="853500"/>
          </a:xfrm>
          <a:prstGeom prst="rect">
            <a:avLst/>
          </a:prstGeom>
          <a:noFill/>
          <a:ln>
            <a:noFill/>
          </a:ln>
        </p:spPr>
        <p:txBody>
          <a:bodyPr wrap="square" lIns="91425" tIns="91425" rIns="91425" bIns="91425" anchor="t" anchorCtr="0">
            <a:noAutofit/>
          </a:bodyPr>
          <a:lstStyle/>
          <a:p>
            <a:pPr lvl="0">
              <a:spcBef>
                <a:spcPts val="0"/>
              </a:spcBef>
              <a:buNone/>
            </a:pPr>
            <a:r>
              <a:rPr lang="en" u="sng">
                <a:solidFill>
                  <a:schemeClr val="hlink"/>
                </a:solidFill>
                <a:hlinkClick r:id="rId4"/>
              </a:rPr>
              <a:t>DNA analysis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descr="Image result for transporting and storage evidence" title="View source image"/>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6" name="Shape 116"/>
          <p:cNvSpPr txBox="1">
            <a:spLocks noGrp="1"/>
          </p:cNvSpPr>
          <p:nvPr>
            <p:ph type="title" idx="4294967295"/>
          </p:nvPr>
        </p:nvSpPr>
        <p:spPr>
          <a:xfrm>
            <a:off x="535775" y="712150"/>
            <a:ext cx="5197200" cy="768000"/>
          </a:xfrm>
          <a:prstGeom prst="rect">
            <a:avLst/>
          </a:prstGeom>
        </p:spPr>
        <p:txBody>
          <a:bodyPr wrap="square" lIns="91425" tIns="91425" rIns="91425" bIns="91425" anchor="t" anchorCtr="0">
            <a:noAutofit/>
          </a:bodyPr>
          <a:lstStyle/>
          <a:p>
            <a:pPr lvl="0" rtl="0">
              <a:spcBef>
                <a:spcPts val="0"/>
              </a:spcBef>
              <a:spcAft>
                <a:spcPts val="1600"/>
              </a:spcAft>
              <a:buNone/>
            </a:pPr>
            <a:r>
              <a:rPr lang="en" sz="3600">
                <a:solidFill>
                  <a:schemeClr val="dk1"/>
                </a:solidFill>
              </a:rPr>
              <a:t>Transportation and Storage</a:t>
            </a:r>
          </a:p>
        </p:txBody>
      </p:sp>
      <p:sp>
        <p:nvSpPr>
          <p:cNvPr id="117" name="Shape 117"/>
          <p:cNvSpPr txBox="1">
            <a:spLocks noGrp="1"/>
          </p:cNvSpPr>
          <p:nvPr>
            <p:ph type="title" idx="4294967295"/>
          </p:nvPr>
        </p:nvSpPr>
        <p:spPr>
          <a:xfrm>
            <a:off x="535775" y="1852225"/>
            <a:ext cx="7909200" cy="3067500"/>
          </a:xfrm>
          <a:prstGeom prst="rect">
            <a:avLst/>
          </a:prstGeom>
        </p:spPr>
        <p:txBody>
          <a:bodyPr wrap="square" lIns="91425" tIns="91425" rIns="91425" bIns="91425" anchor="t" anchorCtr="0">
            <a:noAutofit/>
          </a:bodyPr>
          <a:lstStyle/>
          <a:p>
            <a:pPr lvl="0" rtl="0">
              <a:lnSpc>
                <a:spcPct val="100000"/>
              </a:lnSpc>
              <a:spcBef>
                <a:spcPts val="0"/>
              </a:spcBef>
              <a:spcAft>
                <a:spcPts val="1600"/>
              </a:spcAft>
              <a:buNone/>
            </a:pPr>
            <a:r>
              <a:rPr lang="en" sz="1800" b="0">
                <a:solidFill>
                  <a:srgbClr val="FFFFFF"/>
                </a:solidFill>
                <a:latin typeface="Lato"/>
                <a:ea typeface="Lato"/>
                <a:cs typeface="Lato"/>
                <a:sym typeface="Lato"/>
              </a:rPr>
              <a:t>How to handle the evidence:</a:t>
            </a:r>
          </a:p>
          <a:p>
            <a:pPr lvl="0" rtl="0">
              <a:lnSpc>
                <a:spcPct val="100000"/>
              </a:lnSpc>
              <a:spcBef>
                <a:spcPts val="0"/>
              </a:spcBef>
              <a:spcAft>
                <a:spcPts val="1600"/>
              </a:spcAft>
              <a:buNone/>
            </a:pPr>
            <a:r>
              <a:rPr lang="en" sz="1800" b="0">
                <a:solidFill>
                  <a:srgbClr val="FFFFFF"/>
                </a:solidFill>
                <a:latin typeface="Lato"/>
                <a:ea typeface="Lato"/>
                <a:cs typeface="Lato"/>
                <a:sym typeface="Lato"/>
              </a:rPr>
              <a:t>Step 1: Keep dry at room temperature </a:t>
            </a:r>
          </a:p>
          <a:p>
            <a:pPr lvl="0" rtl="0">
              <a:lnSpc>
                <a:spcPct val="100000"/>
              </a:lnSpc>
              <a:spcBef>
                <a:spcPts val="0"/>
              </a:spcBef>
              <a:spcAft>
                <a:spcPts val="1600"/>
              </a:spcAft>
              <a:buNone/>
            </a:pPr>
            <a:r>
              <a:rPr lang="en" sz="1800" b="0">
                <a:solidFill>
                  <a:srgbClr val="FFFFFF"/>
                </a:solidFill>
                <a:latin typeface="Lato"/>
                <a:ea typeface="Lato"/>
                <a:cs typeface="Lato"/>
                <a:sym typeface="Lato"/>
              </a:rPr>
              <a:t>Step 2: Secure in paper bag or envelope </a:t>
            </a:r>
          </a:p>
          <a:p>
            <a:pPr lvl="0" rtl="0">
              <a:lnSpc>
                <a:spcPct val="100000"/>
              </a:lnSpc>
              <a:spcBef>
                <a:spcPts val="0"/>
              </a:spcBef>
              <a:spcAft>
                <a:spcPts val="1600"/>
              </a:spcAft>
              <a:buNone/>
            </a:pPr>
            <a:r>
              <a:rPr lang="en" sz="1800" b="0">
                <a:solidFill>
                  <a:srgbClr val="FFFFFF"/>
                </a:solidFill>
                <a:latin typeface="Lato"/>
                <a:ea typeface="Lato"/>
                <a:cs typeface="Lato"/>
                <a:sym typeface="Lato"/>
              </a:rPr>
              <a:t>Step 3: Seal, label, transport with proper identification</a:t>
            </a:r>
          </a:p>
          <a:p>
            <a:pPr lvl="0" rtl="0">
              <a:lnSpc>
                <a:spcPct val="100000"/>
              </a:lnSpc>
              <a:spcBef>
                <a:spcPts val="0"/>
              </a:spcBef>
              <a:spcAft>
                <a:spcPts val="1600"/>
              </a:spcAft>
              <a:buNone/>
            </a:pPr>
            <a:r>
              <a:rPr lang="en" sz="1800" b="0">
                <a:solidFill>
                  <a:srgbClr val="FFFFFF"/>
                </a:solidFill>
                <a:latin typeface="Lato"/>
                <a:ea typeface="Lato"/>
                <a:cs typeface="Lato"/>
                <a:sym typeface="Lato"/>
              </a:rPr>
              <a:t>NEVER: Put evidence in a plastic bag because it retains damaging moisture. </a:t>
            </a:r>
          </a:p>
          <a:p>
            <a:pPr lvl="0" rtl="0">
              <a:lnSpc>
                <a:spcPct val="100000"/>
              </a:lnSpc>
              <a:spcBef>
                <a:spcPts val="0"/>
              </a:spcBef>
              <a:spcAft>
                <a:spcPts val="1600"/>
              </a:spcAft>
              <a:buNone/>
            </a:pPr>
            <a:r>
              <a:rPr lang="en" sz="1800" b="0">
                <a:solidFill>
                  <a:srgbClr val="FFFFFF"/>
                </a:solidFill>
                <a:latin typeface="Lato"/>
                <a:ea typeface="Lato"/>
                <a:cs typeface="Lato"/>
                <a:sym typeface="Lato"/>
              </a:rPr>
              <a:t>NEVER: Put DNA evidence into direct sunlight or evidence in general in a hot room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descr="Image result for elimination symbol" title="View source image"/>
          <p:cNvPicPr preferRelativeResize="0"/>
          <p:nvPr/>
        </p:nvPicPr>
        <p:blipFill>
          <a:blip r:embed="rId3">
            <a:alphaModFix/>
          </a:blip>
          <a:stretch>
            <a:fillRect/>
          </a:stretch>
        </p:blipFill>
        <p:spPr>
          <a:xfrm>
            <a:off x="6130625" y="0"/>
            <a:ext cx="3013376" cy="3255825"/>
          </a:xfrm>
          <a:prstGeom prst="rect">
            <a:avLst/>
          </a:prstGeom>
          <a:noFill/>
          <a:ln>
            <a:noFill/>
          </a:ln>
        </p:spPr>
      </p:pic>
      <p:sp>
        <p:nvSpPr>
          <p:cNvPr id="123" name="Shape 123"/>
          <p:cNvSpPr txBox="1">
            <a:spLocks noGrp="1"/>
          </p:cNvSpPr>
          <p:nvPr>
            <p:ph type="title"/>
          </p:nvPr>
        </p:nvSpPr>
        <p:spPr>
          <a:xfrm>
            <a:off x="256200" y="781425"/>
            <a:ext cx="8631600" cy="3835500"/>
          </a:xfrm>
          <a:prstGeom prst="rect">
            <a:avLst/>
          </a:prstGeom>
        </p:spPr>
        <p:txBody>
          <a:bodyPr wrap="square" lIns="91425" tIns="91425" rIns="91425" bIns="91425" anchor="t" anchorCtr="0">
            <a:noAutofit/>
          </a:bodyPr>
          <a:lstStyle/>
          <a:p>
            <a:pPr lvl="0">
              <a:spcBef>
                <a:spcPts val="0"/>
              </a:spcBef>
              <a:buNone/>
            </a:pPr>
            <a:r>
              <a:rPr lang="en"/>
              <a:t>Elimination Samples</a:t>
            </a:r>
          </a:p>
          <a:p>
            <a:pPr lvl="0">
              <a:spcBef>
                <a:spcPts val="0"/>
              </a:spcBef>
              <a:buNone/>
            </a:pPr>
            <a:r>
              <a:rPr lang="en" sz="2400">
                <a:solidFill>
                  <a:srgbClr val="0000FF"/>
                </a:solidFill>
              </a:rPr>
              <a:t>Used to determine whether the evidence comes from the suspect or someone else</a:t>
            </a:r>
          </a:p>
          <a:p>
            <a:pPr lvl="0">
              <a:spcBef>
                <a:spcPts val="0"/>
              </a:spcBef>
              <a:buNone/>
            </a:pPr>
            <a:endParaRPr sz="2400">
              <a:solidFill>
                <a:schemeClr val="accent5"/>
              </a:solidFill>
            </a:endParaRPr>
          </a:p>
          <a:p>
            <a:pPr lvl="0">
              <a:spcBef>
                <a:spcPts val="0"/>
              </a:spcBef>
              <a:buNone/>
            </a:pPr>
            <a:r>
              <a:rPr lang="en" sz="2400">
                <a:solidFill>
                  <a:schemeClr val="accent5"/>
                </a:solidFill>
              </a:rPr>
              <a:t>Rape cases are an example in which elimination samples are extremely useful.</a:t>
            </a:r>
          </a:p>
          <a:p>
            <a:pPr marL="0" lvl="0" indent="0" rtl="0">
              <a:spcBef>
                <a:spcPts val="0"/>
              </a:spcBef>
              <a:buNone/>
            </a:pPr>
            <a:r>
              <a:rPr lang="en" sz="2400">
                <a:solidFill>
                  <a:schemeClr val="accent5"/>
                </a:solidFill>
              </a:rPr>
              <a:t>	</a:t>
            </a:r>
            <a:r>
              <a:rPr lang="en" sz="2400">
                <a:solidFill>
                  <a:srgbClr val="00FF00"/>
                </a:solidFill>
              </a:rPr>
              <a:t>-They eliminate the DNA of consensual partners and set them aside from the rapist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descr="Image result for evidence admissibility" title="View source image"/>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9" name="Shape 129"/>
          <p:cNvSpPr txBox="1">
            <a:spLocks noGrp="1"/>
          </p:cNvSpPr>
          <p:nvPr>
            <p:ph type="title"/>
          </p:nvPr>
        </p:nvSpPr>
        <p:spPr>
          <a:xfrm>
            <a:off x="283099" y="712150"/>
            <a:ext cx="8622300" cy="3835500"/>
          </a:xfrm>
          <a:prstGeom prst="rect">
            <a:avLst/>
          </a:prstGeom>
        </p:spPr>
        <p:txBody>
          <a:bodyPr wrap="square" lIns="91425" tIns="91425" rIns="91425" bIns="91425" anchor="t" anchorCtr="0">
            <a:noAutofit/>
          </a:bodyPr>
          <a:lstStyle/>
          <a:p>
            <a:pPr lvl="0" rtl="0">
              <a:spcBef>
                <a:spcPts val="0"/>
              </a:spcBef>
              <a:spcAft>
                <a:spcPts val="1000"/>
              </a:spcAft>
              <a:buNone/>
            </a:pPr>
            <a:r>
              <a:rPr lang="en" sz="3600">
                <a:solidFill>
                  <a:schemeClr val="accent5"/>
                </a:solidFill>
              </a:rPr>
              <a:t>Admissibility of DNA as Evidence</a:t>
            </a:r>
          </a:p>
          <a:p>
            <a:pPr lvl="0" rtl="0">
              <a:spcBef>
                <a:spcPts val="0"/>
              </a:spcBef>
              <a:spcAft>
                <a:spcPts val="1000"/>
              </a:spcAft>
              <a:buNone/>
            </a:pPr>
            <a:r>
              <a:rPr lang="en" sz="1800">
                <a:solidFill>
                  <a:srgbClr val="0B5394"/>
                </a:solidFill>
              </a:rPr>
              <a:t>The admissibility of scientific evidence is determined through…</a:t>
            </a:r>
          </a:p>
          <a:p>
            <a:pPr lvl="0" rtl="0">
              <a:spcBef>
                <a:spcPts val="0"/>
              </a:spcBef>
              <a:spcAft>
                <a:spcPts val="1000"/>
              </a:spcAft>
              <a:buNone/>
            </a:pPr>
            <a:r>
              <a:rPr lang="en" sz="1800">
                <a:solidFill>
                  <a:srgbClr val="0B5394"/>
                </a:solidFill>
              </a:rPr>
              <a:t>-The relevancy test and the frye test.</a:t>
            </a:r>
          </a:p>
          <a:p>
            <a:pPr lvl="0" rtl="0">
              <a:spcBef>
                <a:spcPts val="0"/>
              </a:spcBef>
              <a:spcAft>
                <a:spcPts val="1000"/>
              </a:spcAft>
              <a:buNone/>
            </a:pPr>
            <a:r>
              <a:rPr lang="en" sz="1800">
                <a:solidFill>
                  <a:srgbClr val="0B5394"/>
                </a:solidFill>
              </a:rPr>
              <a:t>The relevance test permits the admission of relevant evidence. The frye test involves the use of scientific evidence</a:t>
            </a:r>
            <a:r>
              <a:rPr lang="en" sz="2400">
                <a:solidFill>
                  <a:srgbClr val="0B5394"/>
                </a:solidFill>
              </a:rPr>
              <a:t>.</a:t>
            </a:r>
          </a:p>
          <a:p>
            <a:pPr lvl="0" rtl="0">
              <a:spcBef>
                <a:spcPts val="0"/>
              </a:spcBef>
              <a:spcAft>
                <a:spcPts val="1000"/>
              </a:spcAft>
              <a:buNone/>
            </a:pPr>
            <a:r>
              <a:rPr lang="en" sz="1800">
                <a:solidFill>
                  <a:srgbClr val="0B5394"/>
                </a:solidFill>
              </a:rPr>
              <a:t>Two step analysis of frye test:</a:t>
            </a:r>
          </a:p>
          <a:p>
            <a:pPr lvl="0" rtl="0">
              <a:spcBef>
                <a:spcPts val="0"/>
              </a:spcBef>
              <a:spcAft>
                <a:spcPts val="1000"/>
              </a:spcAft>
              <a:buNone/>
            </a:pPr>
            <a:r>
              <a:rPr lang="en" sz="1800">
                <a:solidFill>
                  <a:srgbClr val="0B5394"/>
                </a:solidFill>
              </a:rPr>
              <a:t>1:Identifying the field in which the underlying theory lies</a:t>
            </a:r>
          </a:p>
          <a:p>
            <a:pPr lvl="0" rtl="0">
              <a:spcBef>
                <a:spcPts val="0"/>
              </a:spcBef>
              <a:spcAft>
                <a:spcPts val="1000"/>
              </a:spcAft>
              <a:buNone/>
            </a:pPr>
            <a:r>
              <a:rPr lang="en" sz="1800">
                <a:solidFill>
                  <a:srgbClr val="0B5394"/>
                </a:solidFill>
              </a:rPr>
              <a:t>2:Determining whether the principle has been accepted by most members of the field identified.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4867200" y="0"/>
            <a:ext cx="4033800" cy="5097600"/>
          </a:xfrm>
          <a:prstGeom prst="rect">
            <a:avLst/>
          </a:prstGeom>
        </p:spPr>
        <p:txBody>
          <a:bodyPr wrap="square" lIns="91425" tIns="91425" rIns="91425" bIns="91425" anchor="ctr" anchorCtr="0">
            <a:noAutofit/>
          </a:bodyPr>
          <a:lstStyle/>
          <a:p>
            <a:pPr lvl="0" rtl="0">
              <a:spcBef>
                <a:spcPts val="0"/>
              </a:spcBef>
              <a:spcAft>
                <a:spcPts val="1600"/>
              </a:spcAft>
              <a:buNone/>
            </a:pPr>
            <a:r>
              <a:rPr lang="en" sz="3000" b="1">
                <a:solidFill>
                  <a:schemeClr val="dk1"/>
                </a:solidFill>
              </a:rPr>
              <a:t>The  Daubert Standard</a:t>
            </a:r>
          </a:p>
          <a:p>
            <a:pPr lvl="0">
              <a:spcBef>
                <a:spcPts val="0"/>
              </a:spcBef>
              <a:buClr>
                <a:schemeClr val="dk2"/>
              </a:buClr>
              <a:buSzPct val="61111"/>
              <a:buFont typeface="Arial"/>
              <a:buNone/>
            </a:pPr>
            <a:r>
              <a:rPr lang="en" sz="1800">
                <a:solidFill>
                  <a:srgbClr val="000000"/>
                </a:solidFill>
              </a:rPr>
              <a:t>Trial judges must evaluate proffered expert witnesses to determine whether their testimony is both relevant and reliable. Two prongs of test admissiblity are used:</a:t>
            </a:r>
          </a:p>
          <a:p>
            <a:pPr lvl="0">
              <a:spcBef>
                <a:spcPts val="0"/>
              </a:spcBef>
              <a:buClr>
                <a:schemeClr val="dk2"/>
              </a:buClr>
              <a:buSzPct val="61111"/>
              <a:buFont typeface="Arial"/>
              <a:buNone/>
            </a:pPr>
            <a:r>
              <a:rPr lang="en" sz="1800">
                <a:solidFill>
                  <a:srgbClr val="000000"/>
                </a:solidFill>
              </a:rPr>
              <a:t>1:The relevancy prong-Whether or not the evidence fits the case.</a:t>
            </a:r>
          </a:p>
          <a:p>
            <a:pPr lvl="0" rtl="0">
              <a:spcBef>
                <a:spcPts val="0"/>
              </a:spcBef>
              <a:buClr>
                <a:schemeClr val="dk2"/>
              </a:buClr>
              <a:buSzPct val="61111"/>
              <a:buFont typeface="Arial"/>
              <a:buNone/>
            </a:pPr>
            <a:r>
              <a:rPr lang="en" sz="1800">
                <a:solidFill>
                  <a:srgbClr val="000000"/>
                </a:solidFill>
              </a:rPr>
              <a:t>2:The reliability prong:Evidence and conclusions must be derived from the scientific method.</a:t>
            </a:r>
          </a:p>
        </p:txBody>
      </p:sp>
      <p:pic>
        <p:nvPicPr>
          <p:cNvPr id="135" name="Shape 135" descr="Image result for the daubert standard" title="View source image"/>
          <p:cNvPicPr preferRelativeResize="0"/>
          <p:nvPr/>
        </p:nvPicPr>
        <p:blipFill>
          <a:blip r:embed="rId3">
            <a:alphaModFix/>
          </a:blip>
          <a:stretch>
            <a:fillRect/>
          </a:stretch>
        </p:blipFill>
        <p:spPr>
          <a:xfrm>
            <a:off x="0" y="0"/>
            <a:ext cx="4753150" cy="5143500"/>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929</Words>
  <Application>Microsoft Office PowerPoint</Application>
  <PresentationFormat>On-screen Show (16:9)</PresentationFormat>
  <Paragraphs>95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Raleway</vt:lpstr>
      <vt:lpstr>Lato</vt:lpstr>
      <vt:lpstr>Arial</vt:lpstr>
      <vt:lpstr>Swiss</vt:lpstr>
      <vt:lpstr>Chapter 4 DNA</vt:lpstr>
      <vt:lpstr>PowerPoint Presentation</vt:lpstr>
      <vt:lpstr>What Is DNA?</vt:lpstr>
      <vt:lpstr>PowerPoint Presentation</vt:lpstr>
      <vt:lpstr>Analyzing DNA</vt:lpstr>
      <vt:lpstr>Transportation and Storage</vt:lpstr>
      <vt:lpstr>Elimination Samples Used to determine whether the evidence comes from the suspect or someone else  Rape cases are an example in which elimination samples are extremely useful.  -They eliminate the DNA of consensual partners and set them aside from the rapist</vt:lpstr>
      <vt:lpstr>Admissibility of DNA as Evidence The admissibility of scientific evidence is determined through… -The relevancy test and the frye test. The relevance test permits the admission of relevant evidence. The frye test involves the use of scientific evidence. Two step analysis of frye test: 1:Identifying the field in which the underlying theory lies 2:Determining whether the principle has been accepted by most members of the field identified. </vt:lpstr>
      <vt:lpstr>PowerPoint Presentation</vt:lpstr>
      <vt:lpstr>PowerPoint Presentation</vt:lpstr>
      <vt:lpstr>Preservation of fingerprints (PG:110)</vt:lpstr>
      <vt:lpstr>Fingerprint lifters are people who are trained to lift and remove the print from surfaces that are curved or otherwise difficult to photograph      </vt:lpstr>
      <vt:lpstr>Plastic and latent fingerprints can usually last years depending on the surfaces they are on. Lifting procedure: Dust print with print powder  Place tape over print Remove print    *important lifting tip*: Investigators must avoid air pockets in the tape while being applied because air pockets could ruin the lifted print.  </vt:lpstr>
      <vt:lpstr>PowerPoint Presentation</vt:lpstr>
      <vt:lpstr>Prints from gloves pg:110</vt:lpstr>
      <vt:lpstr>Integrated automated fingerprint identification system (IAFIS) pg: 111&amp; 109</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DNA</dc:title>
  <dc:creator>Maureen</dc:creator>
  <cp:lastModifiedBy>irishmoebrennan@gmail.com</cp:lastModifiedBy>
  <cp:revision>1</cp:revision>
  <dcterms:modified xsi:type="dcterms:W3CDTF">2022-04-17T02:50:55Z</dcterms:modified>
</cp:coreProperties>
</file>