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5"/>
  </p:notesMasterIdLst>
  <p:handoutMasterIdLst>
    <p:handoutMasterId r:id="rId16"/>
  </p:handoutMasterIdLst>
  <p:sldIdLst>
    <p:sldId id="267" r:id="rId5"/>
    <p:sldId id="278" r:id="rId6"/>
    <p:sldId id="279" r:id="rId7"/>
    <p:sldId id="280" r:id="rId8"/>
    <p:sldId id="272" r:id="rId9"/>
    <p:sldId id="283" r:id="rId10"/>
    <p:sldId id="271" r:id="rId11"/>
    <p:sldId id="273" r:id="rId12"/>
    <p:sldId id="281" r:id="rId13"/>
    <p:sldId id="282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599" autoAdjust="0"/>
  </p:normalViewPr>
  <p:slideViewPr>
    <p:cSldViewPr>
      <p:cViewPr varScale="1">
        <p:scale>
          <a:sx n="54" d="100"/>
          <a:sy n="54" d="100"/>
        </p:scale>
        <p:origin x="624" y="5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4/16/2022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4/16/2022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4/16/2022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4/16/2022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4/16/2022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4/16/2022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4/16/2022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4/16/2022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4/16/2022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4/16/2022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4/16/2022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4/16/2022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4/16/2022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4/16/2022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64bbGTf9Oc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9812" y="3748"/>
            <a:ext cx="9435241" cy="1625599"/>
          </a:xfrm>
        </p:spPr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Performing a Follow-up Investigation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86467"/>
            <a:ext cx="4388370" cy="1471533"/>
          </a:xfrm>
        </p:spPr>
        <p:txBody>
          <a:bodyPr>
            <a:normAutofit lnSpcReduction="10000"/>
          </a:bodyPr>
          <a:lstStyle/>
          <a:p>
            <a:r>
              <a:rPr lang="en-US" sz="3500" b="1" dirty="0">
                <a:solidFill>
                  <a:schemeClr val="bg2"/>
                </a:solidFill>
              </a:rPr>
              <a:t>By: Karla Cortes &amp; Alberto De leon III</a:t>
            </a: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828800"/>
            <a:ext cx="9980929" cy="1854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Google Search, Google, www.google.com/search?q=follow-up </a:t>
            </a:r>
            <a:r>
              <a:rPr lang="en-US" dirty="0" err="1"/>
              <a:t>investigation&amp;safe</a:t>
            </a:r>
            <a:r>
              <a:rPr lang="en-US" dirty="0"/>
              <a:t>=</a:t>
            </a:r>
            <a:r>
              <a:rPr lang="en-US" dirty="0" err="1"/>
              <a:t>strict&amp;rlz</a:t>
            </a:r>
            <a:r>
              <a:rPr lang="en-US" dirty="0"/>
              <a:t>=1C1IPOA_enUS704US818&amp;source=</a:t>
            </a:r>
            <a:r>
              <a:rPr lang="en-US" dirty="0" err="1"/>
              <a:t>lnms&amp;tbm</a:t>
            </a:r>
            <a:r>
              <a:rPr lang="en-US" dirty="0"/>
              <a:t>=</a:t>
            </a:r>
            <a:r>
              <a:rPr lang="en-US" dirty="0" err="1"/>
              <a:t>isch&amp;sa</a:t>
            </a:r>
            <a:r>
              <a:rPr lang="en-US" dirty="0"/>
              <a:t>=</a:t>
            </a:r>
            <a:r>
              <a:rPr lang="en-US" dirty="0" err="1"/>
              <a:t>X&amp;ved</a:t>
            </a:r>
            <a:r>
              <a:rPr lang="en-US" dirty="0"/>
              <a:t>=0ahUKEwjcnOnJs_fdAhXFylMKHcueDawQ_AUIDygC&amp;biw=1280&amp;bih=928#imgrc=Um3jUj7XUI7eZM:</a:t>
            </a:r>
          </a:p>
          <a:p>
            <a:r>
              <a:rPr lang="en-US" dirty="0"/>
              <a:t>“Criminal Investigations Section.” </a:t>
            </a:r>
            <a:r>
              <a:rPr lang="en-US" i="1" dirty="0"/>
              <a:t>NMSU Police Department</a:t>
            </a:r>
            <a:r>
              <a:rPr lang="en-US" dirty="0"/>
              <a:t>, www.nmsupolice.com/criminal-investigations-section/.</a:t>
            </a:r>
          </a:p>
        </p:txBody>
      </p:sp>
    </p:spTree>
    <p:extLst>
      <p:ext uri="{BB962C8B-B14F-4D97-AF65-F5344CB8AC3E}">
        <p14:creationId xmlns:p14="http://schemas.microsoft.com/office/powerpoint/2010/main" val="423777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Follow-up Investigation </a:t>
            </a:r>
            <a:br>
              <a:rPr lang="en-US" dirty="0"/>
            </a:b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continuing phase of the investigation in which information that is learned in the preliminary investigation is added to or built on.</a:t>
            </a:r>
          </a:p>
        </p:txBody>
      </p:sp>
      <p:pic>
        <p:nvPicPr>
          <p:cNvPr id="1026" name="Picture 2" descr="Image result for follow-up investig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" y="2997200"/>
            <a:ext cx="4012162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ollow-up investig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2" y="2630089"/>
            <a:ext cx="5129213" cy="384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0"/>
            <a:ext cx="9751060" cy="1168400"/>
          </a:xfrm>
        </p:spPr>
        <p:txBody>
          <a:bodyPr/>
          <a:lstStyle/>
          <a:p>
            <a:r>
              <a:rPr lang="en-US" dirty="0"/>
              <a:t>Follow up investigation more In depth…</a:t>
            </a:r>
          </a:p>
        </p:txBody>
      </p:sp>
      <p:pic>
        <p:nvPicPr>
          <p:cNvPr id="2050" name="Picture 2" descr="Image result for follow-up investig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2" y="1524000"/>
            <a:ext cx="670559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84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In point 1 – General Rules of Crime scene Searching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All major items are examined, photographed ,recorded, and collected, as appropriate , taking them in the order that is most logical, considering the requirement to conserve movement.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Crime scene investigators should always wear protective clothing to preserve evidence from contamination and to safeguard themselves.</a:t>
            </a:r>
          </a:p>
        </p:txBody>
      </p:sp>
      <p:pic>
        <p:nvPicPr>
          <p:cNvPr id="1026" name="Picture 2" descr="Image result for evidence photograph">
            <a:extLst>
              <a:ext uri="{FF2B5EF4-FFF2-40B4-BE49-F238E27FC236}">
                <a16:creationId xmlns:a16="http://schemas.microsoft.com/office/drawing/2014/main" id="{697C9782-8B32-4BD5-87FC-22DFB033C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6047"/>
            <a:ext cx="4095750" cy="273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vidence collection">
            <a:extLst>
              <a:ext uri="{FF2B5EF4-FFF2-40B4-BE49-F238E27FC236}">
                <a16:creationId xmlns:a16="http://schemas.microsoft.com/office/drawing/2014/main" id="{B868DAAE-D85A-4414-9C7C-719FB5878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242" y="4343400"/>
            <a:ext cx="37719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3F77738D-2FEC-4393-B8EE-08AD4F059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95" y="4495800"/>
            <a:ext cx="355753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02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in point  1 - Continuation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E9A68F-8035-4935-A8FD-2C74FFF6A3E7}"/>
              </a:ext>
            </a:extLst>
          </p:cNvPr>
          <p:cNvSpPr txBox="1"/>
          <p:nvPr/>
        </p:nvSpPr>
        <p:spPr>
          <a:xfrm>
            <a:off x="954030" y="2489105"/>
            <a:ext cx="86455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the search, the body should be removed and the processing of obvious evidence should begin.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Trace evidence should be searched for and collected before dusting for fingerprints.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sweeping or vacuuming, surface areas should be segmented , the sweepings from each area packaged separately , and the locations of their point of recovery noted.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Last but not least normally elimination fingerprints and physical evidence standards are collected after the preceding actions have been completed.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87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B203F-B2F0-4B7C-B814-267E7AEEB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in Point 2- Recommendations for Dealing with infected Evidence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96D30-66E2-4779-B10E-1FB548EE3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 Bites- Viral transmission through saliva is unlikely ; however if bitten, after milking the wound , rinse well and seek medical attention.</a:t>
            </a:r>
          </a:p>
          <a:p>
            <a:r>
              <a:rPr lang="en-US" dirty="0"/>
              <a:t>Saliva, urine and feces- Viral transmission through saliva is unlikely. In urine , the virus is isolated in very low amounts and it’s nonexistent in feces.</a:t>
            </a:r>
          </a:p>
          <a:p>
            <a:r>
              <a:rPr lang="en-US" dirty="0"/>
              <a:t>Cuts and puncture wounds- When searching areas hidden from view , use extreme caution to avoid sharp objects.</a:t>
            </a:r>
          </a:p>
        </p:txBody>
      </p:sp>
      <p:pic>
        <p:nvPicPr>
          <p:cNvPr id="3074" name="Picture 2" descr="Image result for washing hands">
            <a:extLst>
              <a:ext uri="{FF2B5EF4-FFF2-40B4-BE49-F238E27FC236}">
                <a16:creationId xmlns:a16="http://schemas.microsoft.com/office/drawing/2014/main" id="{209B6541-B243-42CA-8B02-A7F8BDB48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89654"/>
            <a:ext cx="3538907" cy="22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>
            <a:extLst>
              <a:ext uri="{FF2B5EF4-FFF2-40B4-BE49-F238E27FC236}">
                <a16:creationId xmlns:a16="http://schemas.microsoft.com/office/drawing/2014/main" id="{68256BB0-61DA-416F-B222-B8975058C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794" y="4572000"/>
            <a:ext cx="2315816" cy="23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viral transmission">
            <a:extLst>
              <a:ext uri="{FF2B5EF4-FFF2-40B4-BE49-F238E27FC236}">
                <a16:creationId xmlns:a16="http://schemas.microsoft.com/office/drawing/2014/main" id="{DA4A77BA-D928-40FD-A49A-6169DD04D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90" y="4686340"/>
            <a:ext cx="3678299" cy="22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92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in point 2 continuation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2" y="2514600"/>
            <a:ext cx="6856729" cy="3556000"/>
          </a:xfrm>
        </p:spPr>
        <p:txBody>
          <a:bodyPr/>
          <a:lstStyle/>
          <a:p>
            <a:r>
              <a:rPr lang="en-US" dirty="0"/>
              <a:t>Cardiopulmonary resuscitation (CPR) and first aid. Minimal risk is associated with CPR, but it is a good idea to use masks or airways and gloves when in contact with bleeding wounds.</a:t>
            </a:r>
          </a:p>
          <a:p>
            <a:r>
              <a:rPr lang="en-US" dirty="0"/>
              <a:t>Body removal- As with all crime scenes, when in contact with a dead body, always wear protective gloves  </a:t>
            </a:r>
          </a:p>
        </p:txBody>
      </p:sp>
      <p:pic>
        <p:nvPicPr>
          <p:cNvPr id="4098" name="Picture 2" descr="Image result for gloves and mask">
            <a:extLst>
              <a:ext uri="{FF2B5EF4-FFF2-40B4-BE49-F238E27FC236}">
                <a16:creationId xmlns:a16="http://schemas.microsoft.com/office/drawing/2014/main" id="{8EE6938A-E3DA-4E0A-8DB2-86E3E4B90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1" y="2178878"/>
            <a:ext cx="3459370" cy="345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29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crime scene removing body">
            <a:extLst>
              <a:ext uri="{FF2B5EF4-FFF2-40B4-BE49-F238E27FC236}">
                <a16:creationId xmlns:a16="http://schemas.microsoft.com/office/drawing/2014/main" id="{420C5F86-C9BB-4334-AE24-0418661A1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" y="304800"/>
            <a:ext cx="58293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crime scene removing body">
            <a:extLst>
              <a:ext uri="{FF2B5EF4-FFF2-40B4-BE49-F238E27FC236}">
                <a16:creationId xmlns:a16="http://schemas.microsoft.com/office/drawing/2014/main" id="{C0D498C5-0FAD-40F5-BE5B-4A21892EE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318052"/>
            <a:ext cx="5451607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crime scene removing body">
            <a:extLst>
              <a:ext uri="{FF2B5EF4-FFF2-40B4-BE49-F238E27FC236}">
                <a16:creationId xmlns:a16="http://schemas.microsoft.com/office/drawing/2014/main" id="{480C27BC-BA3D-44DB-9C3A-17799F632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2" y="3962400"/>
            <a:ext cx="4153403" cy="277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6612" y="4330700"/>
            <a:ext cx="243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are some pictures of body removal showing exactly what they have to use in which it ranges from hazmat suites , face masks, to gloves.</a:t>
            </a:r>
          </a:p>
        </p:txBody>
      </p:sp>
    </p:spTree>
    <p:extLst>
      <p:ext uri="{BB962C8B-B14F-4D97-AF65-F5344CB8AC3E}">
        <p14:creationId xmlns:p14="http://schemas.microsoft.com/office/powerpoint/2010/main" val="26238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Justice episode  (43:00 Minutes)</a:t>
            </a:r>
          </a:p>
        </p:txBody>
      </p:sp>
      <p:pic>
        <p:nvPicPr>
          <p:cNvPr id="2050" name="Picture 2" descr="Image result for cold justice">
            <a:extLst>
              <a:ext uri="{FF2B5EF4-FFF2-40B4-BE49-F238E27FC236}">
                <a16:creationId xmlns:a16="http://schemas.microsoft.com/office/drawing/2014/main" id="{DE51BCD1-8660-4526-9948-EF3E6DCAE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2" y="1143000"/>
            <a:ext cx="3657600" cy="541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81BCC1-FEC1-714B-ADAB-58936BDBBF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3051308" cy="2727411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youtu.be</a:t>
            </a:r>
            <a:r>
              <a:rPr lang="en-US" dirty="0">
                <a:hlinkClick r:id="rId3"/>
              </a:rPr>
              <a:t>/C64bbGTf9Oc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25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873beb7-5857-4685-be1f-d57550cc96cc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D80E12-3BE9-4746-820E-FFB249F467F2}">
  <ds:schemaRefs>
    <ds:schemaRef ds:uri="http://schemas.microsoft.com/office/2006/metadata/properties"/>
    <ds:schemaRef ds:uri="http://www.w3.org/2000/xmlns/"/>
    <ds:schemaRef ds:uri="4873beb7-5857-4685-be1f-d57550cc96cc"/>
    <ds:schemaRef ds:uri="http://www.w3.org/2001/XMLSchema-instan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137</TotalTime>
  <Words>460</Words>
  <Application>Microsoft Office PowerPoint</Application>
  <PresentationFormat>Custom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Constantia</vt:lpstr>
      <vt:lpstr>Books Classic 16x9</vt:lpstr>
      <vt:lpstr>Performing a Follow-up Investigation </vt:lpstr>
      <vt:lpstr>Follow-up Investigation  </vt:lpstr>
      <vt:lpstr>Follow up investigation more In depth…</vt:lpstr>
      <vt:lpstr>Case In point 1 – General Rules of Crime scene Searching</vt:lpstr>
      <vt:lpstr>Case in point  1 - Continuation</vt:lpstr>
      <vt:lpstr>Case in Point 2- Recommendations for Dealing with infected Evidence </vt:lpstr>
      <vt:lpstr>Case in point 2 continuation</vt:lpstr>
      <vt:lpstr>PowerPoint Presentation</vt:lpstr>
      <vt:lpstr>Cold Justice episode  (43:00 Minutes)</vt:lpstr>
      <vt:lpstr>References…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Performing the Follow-up Investigation</dc:title>
  <dc:creator>Windows User</dc:creator>
  <cp:lastModifiedBy>irishmoebrennan@gmail.com</cp:lastModifiedBy>
  <cp:revision>17</cp:revision>
  <dcterms:created xsi:type="dcterms:W3CDTF">2018-10-08T17:25:50Z</dcterms:created>
  <dcterms:modified xsi:type="dcterms:W3CDTF">2022-04-17T02:54:19Z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