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handoutMasterIdLst>
    <p:handoutMasterId r:id="rId38"/>
  </p:handoutMasterIdLst>
  <p:sldIdLst>
    <p:sldId id="335" r:id="rId2"/>
    <p:sldId id="336" r:id="rId3"/>
    <p:sldId id="289" r:id="rId4"/>
    <p:sldId id="290" r:id="rId5"/>
    <p:sldId id="293" r:id="rId6"/>
    <p:sldId id="291" r:id="rId7"/>
    <p:sldId id="294" r:id="rId8"/>
    <p:sldId id="351" r:id="rId9"/>
    <p:sldId id="353" r:id="rId10"/>
    <p:sldId id="352" r:id="rId11"/>
    <p:sldId id="354" r:id="rId12"/>
    <p:sldId id="333" r:id="rId13"/>
    <p:sldId id="358" r:id="rId14"/>
    <p:sldId id="338" r:id="rId15"/>
    <p:sldId id="357" r:id="rId16"/>
    <p:sldId id="343" r:id="rId17"/>
    <p:sldId id="339" r:id="rId18"/>
    <p:sldId id="345" r:id="rId19"/>
    <p:sldId id="340" r:id="rId20"/>
    <p:sldId id="355" r:id="rId21"/>
    <p:sldId id="348" r:id="rId22"/>
    <p:sldId id="387" r:id="rId23"/>
    <p:sldId id="361" r:id="rId24"/>
    <p:sldId id="362" r:id="rId25"/>
    <p:sldId id="364" r:id="rId26"/>
    <p:sldId id="366" r:id="rId27"/>
    <p:sldId id="368" r:id="rId28"/>
    <p:sldId id="370" r:id="rId29"/>
    <p:sldId id="373" r:id="rId30"/>
    <p:sldId id="375" r:id="rId31"/>
    <p:sldId id="377" r:id="rId32"/>
    <p:sldId id="379" r:id="rId33"/>
    <p:sldId id="381" r:id="rId34"/>
    <p:sldId id="383" r:id="rId35"/>
    <p:sldId id="385" r:id="rId36"/>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5"/>
    <p:restoredTop sz="94632"/>
  </p:normalViewPr>
  <p:slideViewPr>
    <p:cSldViewPr snapToGrid="0" snapToObjects="1">
      <p:cViewPr>
        <p:scale>
          <a:sx n="84" d="100"/>
          <a:sy n="84" d="100"/>
        </p:scale>
        <p:origin x="760" y="8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handoutMaster" Target="handoutMasters/handoutMaster1.xml"/><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3407"/>
          </a:xfrm>
          <a:prstGeom prst="rect">
            <a:avLst/>
          </a:prstGeom>
        </p:spPr>
        <p:txBody>
          <a:bodyPr vert="horz" lIns="91440" tIns="45720" rIns="91440" bIns="45720" rtlCol="0"/>
          <a:lstStyle>
            <a:lvl1pPr algn="r">
              <a:defRPr sz="1200"/>
            </a:lvl1pPr>
          </a:lstStyle>
          <a:p>
            <a:fld id="{786770B3-5497-47FE-8DFB-5E12155668A9}" type="datetimeFigureOut">
              <a:rPr lang="en-US" smtClean="0"/>
              <a:t>4/29/20</a:t>
            </a:fld>
            <a:endParaRPr lang="en-US"/>
          </a:p>
        </p:txBody>
      </p:sp>
      <p:sp>
        <p:nvSpPr>
          <p:cNvPr id="4" name="Footer Placeholder 3"/>
          <p:cNvSpPr>
            <a:spLocks noGrp="1"/>
          </p:cNvSpPr>
          <p:nvPr>
            <p:ph type="ftr" sz="quarter" idx="2"/>
          </p:nvPr>
        </p:nvSpPr>
        <p:spPr>
          <a:xfrm>
            <a:off x="0" y="8772669"/>
            <a:ext cx="3037840" cy="46340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772669"/>
            <a:ext cx="3037840" cy="463406"/>
          </a:xfrm>
          <a:prstGeom prst="rect">
            <a:avLst/>
          </a:prstGeom>
        </p:spPr>
        <p:txBody>
          <a:bodyPr vert="horz" lIns="91440" tIns="45720" rIns="91440" bIns="45720" rtlCol="0" anchor="b"/>
          <a:lstStyle>
            <a:lvl1pPr algn="r">
              <a:defRPr sz="1200"/>
            </a:lvl1pPr>
          </a:lstStyle>
          <a:p>
            <a:fld id="{33969DC7-395D-4158-9CC8-1427465D6F70}" type="slidenum">
              <a:rPr lang="en-US" smtClean="0"/>
              <a:t>‹#›</a:t>
            </a:fld>
            <a:endParaRPr lang="en-US"/>
          </a:p>
        </p:txBody>
      </p:sp>
    </p:spTree>
    <p:extLst>
      <p:ext uri="{BB962C8B-B14F-4D97-AF65-F5344CB8AC3E}">
        <p14:creationId xmlns:p14="http://schemas.microsoft.com/office/powerpoint/2010/main" val="6049588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1440" tIns="45720" rIns="91440" bIns="45720" rtlCol="0"/>
          <a:lstStyle>
            <a:lvl1pPr algn="r">
              <a:defRPr sz="1200"/>
            </a:lvl1pPr>
          </a:lstStyle>
          <a:p>
            <a:fld id="{6F22F926-5C50-D54B-8E93-B4071C4E262C}" type="datetimeFigureOut">
              <a:rPr lang="en-US" smtClean="0"/>
              <a:t>4/29/20</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37840" cy="46180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9"/>
            <a:ext cx="3037840" cy="461804"/>
          </a:xfrm>
          <a:prstGeom prst="rect">
            <a:avLst/>
          </a:prstGeom>
        </p:spPr>
        <p:txBody>
          <a:bodyPr vert="horz" lIns="91440" tIns="45720" rIns="91440" bIns="45720" rtlCol="0" anchor="b"/>
          <a:lstStyle>
            <a:lvl1pPr algn="r">
              <a:defRPr sz="1200"/>
            </a:lvl1pPr>
          </a:lstStyle>
          <a:p>
            <a:fld id="{1C8AE4EF-4160-4747-9C77-DBC5C47CAA68}" type="slidenum">
              <a:rPr lang="en-US" smtClean="0"/>
              <a:t>‹#›</a:t>
            </a:fld>
            <a:endParaRPr lang="en-US"/>
          </a:p>
        </p:txBody>
      </p:sp>
    </p:spTree>
    <p:extLst>
      <p:ext uri="{BB962C8B-B14F-4D97-AF65-F5344CB8AC3E}">
        <p14:creationId xmlns:p14="http://schemas.microsoft.com/office/powerpoint/2010/main" val="366377542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4914DA-E850-8648-B480-F4F1195FD67A}" type="slidenum">
              <a:rPr lang="en-US" smtClean="0"/>
              <a:t>2</a:t>
            </a:fld>
            <a:endParaRPr lang="en-US"/>
          </a:p>
        </p:txBody>
      </p:sp>
    </p:spTree>
    <p:extLst>
      <p:ext uri="{BB962C8B-B14F-4D97-AF65-F5344CB8AC3E}">
        <p14:creationId xmlns:p14="http://schemas.microsoft.com/office/powerpoint/2010/main" val="6751468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4914DA-E850-8648-B480-F4F1195FD67A}" type="slidenum">
              <a:rPr lang="en-US" smtClean="0"/>
              <a:t>11</a:t>
            </a:fld>
            <a:endParaRPr lang="en-US"/>
          </a:p>
        </p:txBody>
      </p:sp>
    </p:spTree>
    <p:extLst>
      <p:ext uri="{BB962C8B-B14F-4D97-AF65-F5344CB8AC3E}">
        <p14:creationId xmlns:p14="http://schemas.microsoft.com/office/powerpoint/2010/main" val="20976626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4914DA-E850-8648-B480-F4F1195FD67A}" type="slidenum">
              <a:rPr lang="en-US" smtClean="0"/>
              <a:t>12</a:t>
            </a:fld>
            <a:endParaRPr lang="en-US"/>
          </a:p>
        </p:txBody>
      </p:sp>
    </p:spTree>
    <p:extLst>
      <p:ext uri="{BB962C8B-B14F-4D97-AF65-F5344CB8AC3E}">
        <p14:creationId xmlns:p14="http://schemas.microsoft.com/office/powerpoint/2010/main" val="8086830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4914DA-E850-8648-B480-F4F1195FD67A}" type="slidenum">
              <a:rPr lang="en-US" smtClean="0"/>
              <a:t>13</a:t>
            </a:fld>
            <a:endParaRPr lang="en-US"/>
          </a:p>
        </p:txBody>
      </p:sp>
    </p:spTree>
    <p:extLst>
      <p:ext uri="{BB962C8B-B14F-4D97-AF65-F5344CB8AC3E}">
        <p14:creationId xmlns:p14="http://schemas.microsoft.com/office/powerpoint/2010/main" val="12010837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4914DA-E850-8648-B480-F4F1195FD67A}" type="slidenum">
              <a:rPr lang="en-US" smtClean="0"/>
              <a:t>14</a:t>
            </a:fld>
            <a:endParaRPr lang="en-US"/>
          </a:p>
        </p:txBody>
      </p:sp>
    </p:spTree>
    <p:extLst>
      <p:ext uri="{BB962C8B-B14F-4D97-AF65-F5344CB8AC3E}">
        <p14:creationId xmlns:p14="http://schemas.microsoft.com/office/powerpoint/2010/main" val="9360940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4914DA-E850-8648-B480-F4F1195FD67A}" type="slidenum">
              <a:rPr lang="en-US" smtClean="0"/>
              <a:t>15</a:t>
            </a:fld>
            <a:endParaRPr lang="en-US"/>
          </a:p>
        </p:txBody>
      </p:sp>
    </p:spTree>
    <p:extLst>
      <p:ext uri="{BB962C8B-B14F-4D97-AF65-F5344CB8AC3E}">
        <p14:creationId xmlns:p14="http://schemas.microsoft.com/office/powerpoint/2010/main" val="1280642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4914DA-E850-8648-B480-F4F1195FD67A}" type="slidenum">
              <a:rPr lang="en-US" smtClean="0"/>
              <a:t>16</a:t>
            </a:fld>
            <a:endParaRPr lang="en-US"/>
          </a:p>
        </p:txBody>
      </p:sp>
    </p:spTree>
    <p:extLst>
      <p:ext uri="{BB962C8B-B14F-4D97-AF65-F5344CB8AC3E}">
        <p14:creationId xmlns:p14="http://schemas.microsoft.com/office/powerpoint/2010/main" val="2502454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4914DA-E850-8648-B480-F4F1195FD67A}" type="slidenum">
              <a:rPr lang="en-US" smtClean="0"/>
              <a:t>17</a:t>
            </a:fld>
            <a:endParaRPr lang="en-US"/>
          </a:p>
        </p:txBody>
      </p:sp>
    </p:spTree>
    <p:extLst>
      <p:ext uri="{BB962C8B-B14F-4D97-AF65-F5344CB8AC3E}">
        <p14:creationId xmlns:p14="http://schemas.microsoft.com/office/powerpoint/2010/main" val="12851243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4914DA-E850-8648-B480-F4F1195FD67A}" type="slidenum">
              <a:rPr lang="en-US" smtClean="0"/>
              <a:t>18</a:t>
            </a:fld>
            <a:endParaRPr lang="en-US"/>
          </a:p>
        </p:txBody>
      </p:sp>
    </p:spTree>
    <p:extLst>
      <p:ext uri="{BB962C8B-B14F-4D97-AF65-F5344CB8AC3E}">
        <p14:creationId xmlns:p14="http://schemas.microsoft.com/office/powerpoint/2010/main" val="8270460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4914DA-E850-8648-B480-F4F1195FD67A}" type="slidenum">
              <a:rPr lang="en-US" smtClean="0"/>
              <a:t>19</a:t>
            </a:fld>
            <a:endParaRPr lang="en-US"/>
          </a:p>
        </p:txBody>
      </p:sp>
    </p:spTree>
    <p:extLst>
      <p:ext uri="{BB962C8B-B14F-4D97-AF65-F5344CB8AC3E}">
        <p14:creationId xmlns:p14="http://schemas.microsoft.com/office/powerpoint/2010/main" val="447439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4914DA-E850-8648-B480-F4F1195FD67A}" type="slidenum">
              <a:rPr lang="en-US" smtClean="0"/>
              <a:t>20</a:t>
            </a:fld>
            <a:endParaRPr lang="en-US"/>
          </a:p>
        </p:txBody>
      </p:sp>
    </p:spTree>
    <p:extLst>
      <p:ext uri="{BB962C8B-B14F-4D97-AF65-F5344CB8AC3E}">
        <p14:creationId xmlns:p14="http://schemas.microsoft.com/office/powerpoint/2010/main" val="2141201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4914DA-E850-8648-B480-F4F1195FD67A}" type="slidenum">
              <a:rPr lang="en-US" smtClean="0"/>
              <a:t>3</a:t>
            </a:fld>
            <a:endParaRPr lang="en-US"/>
          </a:p>
        </p:txBody>
      </p:sp>
    </p:spTree>
    <p:extLst>
      <p:ext uri="{BB962C8B-B14F-4D97-AF65-F5344CB8AC3E}">
        <p14:creationId xmlns:p14="http://schemas.microsoft.com/office/powerpoint/2010/main" val="40502517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4914DA-E850-8648-B480-F4F1195FD67A}" type="slidenum">
              <a:rPr lang="en-US" smtClean="0"/>
              <a:t>21</a:t>
            </a:fld>
            <a:endParaRPr lang="en-US"/>
          </a:p>
        </p:txBody>
      </p:sp>
    </p:spTree>
    <p:extLst>
      <p:ext uri="{BB962C8B-B14F-4D97-AF65-F5344CB8AC3E}">
        <p14:creationId xmlns:p14="http://schemas.microsoft.com/office/powerpoint/2010/main" val="18088051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4914DA-E850-8648-B480-F4F1195FD67A}" type="slidenum">
              <a:rPr lang="en-US" smtClean="0"/>
              <a:t>22</a:t>
            </a:fld>
            <a:endParaRPr lang="en-US"/>
          </a:p>
        </p:txBody>
      </p:sp>
    </p:spTree>
    <p:extLst>
      <p:ext uri="{BB962C8B-B14F-4D97-AF65-F5344CB8AC3E}">
        <p14:creationId xmlns:p14="http://schemas.microsoft.com/office/powerpoint/2010/main" val="895631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4914DA-E850-8648-B480-F4F1195FD67A}" type="slidenum">
              <a:rPr lang="en-US" smtClean="0"/>
              <a:t>4</a:t>
            </a:fld>
            <a:endParaRPr lang="en-US"/>
          </a:p>
        </p:txBody>
      </p:sp>
    </p:spTree>
    <p:extLst>
      <p:ext uri="{BB962C8B-B14F-4D97-AF65-F5344CB8AC3E}">
        <p14:creationId xmlns:p14="http://schemas.microsoft.com/office/powerpoint/2010/main" val="4050251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4914DA-E850-8648-B480-F4F1195FD67A}" type="slidenum">
              <a:rPr lang="en-US" smtClean="0"/>
              <a:t>5</a:t>
            </a:fld>
            <a:endParaRPr lang="en-US"/>
          </a:p>
        </p:txBody>
      </p:sp>
    </p:spTree>
    <p:extLst>
      <p:ext uri="{BB962C8B-B14F-4D97-AF65-F5344CB8AC3E}">
        <p14:creationId xmlns:p14="http://schemas.microsoft.com/office/powerpoint/2010/main" val="4050251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4914DA-E850-8648-B480-F4F1195FD67A}" type="slidenum">
              <a:rPr lang="en-US" smtClean="0"/>
              <a:t>6</a:t>
            </a:fld>
            <a:endParaRPr lang="en-US"/>
          </a:p>
        </p:txBody>
      </p:sp>
    </p:spTree>
    <p:extLst>
      <p:ext uri="{BB962C8B-B14F-4D97-AF65-F5344CB8AC3E}">
        <p14:creationId xmlns:p14="http://schemas.microsoft.com/office/powerpoint/2010/main" val="4050251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4914DA-E850-8648-B480-F4F1195FD67A}" type="slidenum">
              <a:rPr lang="en-US" smtClean="0"/>
              <a:t>7</a:t>
            </a:fld>
            <a:endParaRPr lang="en-US"/>
          </a:p>
        </p:txBody>
      </p:sp>
    </p:spTree>
    <p:extLst>
      <p:ext uri="{BB962C8B-B14F-4D97-AF65-F5344CB8AC3E}">
        <p14:creationId xmlns:p14="http://schemas.microsoft.com/office/powerpoint/2010/main" val="4050251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4914DA-E850-8648-B480-F4F1195FD67A}" type="slidenum">
              <a:rPr lang="en-US" smtClean="0"/>
              <a:t>8</a:t>
            </a:fld>
            <a:endParaRPr lang="en-US"/>
          </a:p>
        </p:txBody>
      </p:sp>
    </p:spTree>
    <p:extLst>
      <p:ext uri="{BB962C8B-B14F-4D97-AF65-F5344CB8AC3E}">
        <p14:creationId xmlns:p14="http://schemas.microsoft.com/office/powerpoint/2010/main" val="463944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4914DA-E850-8648-B480-F4F1195FD67A}" type="slidenum">
              <a:rPr lang="en-US" smtClean="0"/>
              <a:t>9</a:t>
            </a:fld>
            <a:endParaRPr lang="en-US"/>
          </a:p>
        </p:txBody>
      </p:sp>
    </p:spTree>
    <p:extLst>
      <p:ext uri="{BB962C8B-B14F-4D97-AF65-F5344CB8AC3E}">
        <p14:creationId xmlns:p14="http://schemas.microsoft.com/office/powerpoint/2010/main" val="167281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4914DA-E850-8648-B480-F4F1195FD67A}" type="slidenum">
              <a:rPr lang="en-US" smtClean="0"/>
              <a:t>10</a:t>
            </a:fld>
            <a:endParaRPr lang="en-US"/>
          </a:p>
        </p:txBody>
      </p:sp>
    </p:spTree>
    <p:extLst>
      <p:ext uri="{BB962C8B-B14F-4D97-AF65-F5344CB8AC3E}">
        <p14:creationId xmlns:p14="http://schemas.microsoft.com/office/powerpoint/2010/main" val="430291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295400"/>
            <a:ext cx="8228013" cy="1927225"/>
          </a:xfrm>
        </p:spPr>
        <p:txBody>
          <a:bodyPr tIns="0" bIns="0" anchor="b" anchorCtr="0"/>
          <a:lstStyle>
            <a:lvl1pPr>
              <a:defRPr sz="60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a:off x="457199" y="3307976"/>
            <a:ext cx="8228013" cy="1066800"/>
          </a:xfrm>
        </p:spPr>
        <p:txBody>
          <a:bodyPr tIns="0" bIns="0"/>
          <a:lstStyle>
            <a:lvl1pPr marL="0" indent="0" algn="ctr">
              <a:spcBef>
                <a:spcPts val="300"/>
              </a:spcBef>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t>4/29/20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9BC7E7-EA8E-4DA7-915E-CC098D9BADCB}" type="datetimeFigureOut">
              <a:rPr lang="en-US" smtClean="0"/>
              <a:t>4/29/20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2F5E10-5301-4EE6-90D2-A6C4A3F62BE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9" y="381001"/>
            <a:ext cx="3509683" cy="2209800"/>
          </a:xfrm>
        </p:spPr>
        <p:txBody>
          <a:bodyPr anchor="b"/>
          <a:lstStyle>
            <a:lvl1pPr algn="l">
              <a:defRPr sz="4400" b="0"/>
            </a:lvl1pPr>
          </a:lstStyle>
          <a:p>
            <a:r>
              <a:rPr lang="en-US" smtClean="0"/>
              <a:t>Click to edit Master title style</a:t>
            </a:r>
            <a:endParaRPr/>
          </a:p>
        </p:txBody>
      </p:sp>
      <p:sp>
        <p:nvSpPr>
          <p:cNvPr id="3" name="Content Placeholder 2"/>
          <p:cNvSpPr>
            <a:spLocks noGrp="1"/>
          </p:cNvSpPr>
          <p:nvPr>
            <p:ph idx="1"/>
          </p:nvPr>
        </p:nvSpPr>
        <p:spPr>
          <a:xfrm>
            <a:off x="5029200" y="273050"/>
            <a:ext cx="3657600" cy="5853113"/>
          </a:xfrm>
        </p:spPr>
        <p:txBody>
          <a:bodyPr>
            <a:normAutofit/>
          </a:bodyPr>
          <a:lstStyle>
            <a:lvl1pPr>
              <a:defRPr sz="2200"/>
            </a:lvl1pPr>
            <a:lvl2pPr>
              <a:defRPr sz="20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457199" y="2649071"/>
            <a:ext cx="3509683" cy="3388192"/>
          </a:xfrm>
        </p:spPr>
        <p:txBody>
          <a:bodyPr>
            <a:normAutofit/>
          </a:bodyPr>
          <a:lstStyle>
            <a:lvl1pPr marL="0" indent="0">
              <a:spcBef>
                <a:spcPts val="600"/>
              </a:spcBef>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t>4/29/20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t>4/29/20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
        <p:nvSpPr>
          <p:cNvPr id="9" name="Picture Placeholder 8"/>
          <p:cNvSpPr>
            <a:spLocks noGrp="1"/>
          </p:cNvSpPr>
          <p:nvPr>
            <p:ph type="pic" sz="quarter" idx="13"/>
          </p:nvPr>
        </p:nvSpPr>
        <p:spPr>
          <a:xfrm>
            <a:off x="228600" y="1143000"/>
            <a:ext cx="4267200" cy="4267200"/>
          </a:xfrm>
          <a:prstGeom prst="ellipse">
            <a:avLst/>
          </a:prstGeom>
          <a:ln w="28575">
            <a:solidFill>
              <a:schemeClr val="accent1"/>
            </a:solidFill>
          </a:ln>
        </p:spPr>
        <p:txBody>
          <a:bodyPr/>
          <a:lstStyle>
            <a:lvl1pPr marL="0" indent="0">
              <a:buNone/>
              <a:defRPr>
                <a:solidFill>
                  <a:schemeClr val="bg1"/>
                </a:solidFill>
              </a:defRPr>
            </a:lvl1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t>4/29/20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
        <p:nvSpPr>
          <p:cNvPr id="9" name="Picture Placeholder 8"/>
          <p:cNvSpPr>
            <a:spLocks noGrp="1"/>
          </p:cNvSpPr>
          <p:nvPr>
            <p:ph type="pic" sz="quarter" idx="13"/>
          </p:nvPr>
        </p:nvSpPr>
        <p:spPr>
          <a:xfrm>
            <a:off x="990600" y="2590800"/>
            <a:ext cx="3505200" cy="3505200"/>
          </a:xfrm>
          <a:prstGeom prst="ellipse">
            <a:avLst/>
          </a:prstGeom>
          <a:ln w="28575">
            <a:solidFill>
              <a:schemeClr val="accent1"/>
            </a:solidFill>
          </a:ln>
        </p:spPr>
        <p:txBody>
          <a:bodyPr/>
          <a:lstStyle>
            <a:lvl1pPr marL="0" indent="0">
              <a:buNone/>
              <a:defRPr>
                <a:solidFill>
                  <a:schemeClr val="bg1"/>
                </a:solidFill>
              </a:defRPr>
            </a:lvl1pPr>
          </a:lstStyle>
          <a:p>
            <a:r>
              <a:rPr lang="en-US" smtClean="0"/>
              <a:t>Drag picture to placeholder or click icon to add</a:t>
            </a:r>
            <a:endParaRPr/>
          </a:p>
        </p:txBody>
      </p:sp>
      <p:sp>
        <p:nvSpPr>
          <p:cNvPr id="8" name="Picture Placeholder 8"/>
          <p:cNvSpPr>
            <a:spLocks noGrp="1"/>
          </p:cNvSpPr>
          <p:nvPr>
            <p:ph type="pic" sz="quarter" idx="14"/>
          </p:nvPr>
        </p:nvSpPr>
        <p:spPr>
          <a:xfrm>
            <a:off x="2479675" y="1260475"/>
            <a:ext cx="1254125" cy="1254125"/>
          </a:xfrm>
          <a:prstGeom prst="ellipse">
            <a:avLst/>
          </a:prstGeom>
          <a:ln w="28575">
            <a:solidFill>
              <a:schemeClr val="accent1"/>
            </a:solidFill>
          </a:ln>
        </p:spPr>
        <p:txBody>
          <a:bodyPr>
            <a:normAutofit/>
          </a:bodyPr>
          <a:lstStyle>
            <a:lvl1pPr marL="0" indent="0">
              <a:buNone/>
              <a:defRPr sz="1400">
                <a:solidFill>
                  <a:schemeClr val="bg1"/>
                </a:solidFill>
              </a:defRPr>
            </a:lvl1pPr>
          </a:lstStyle>
          <a:p>
            <a:r>
              <a:rPr lang="en-US" smtClean="0"/>
              <a:t>Drag picture to placeholder or click icon to add</a:t>
            </a:r>
            <a:endParaRPr/>
          </a:p>
        </p:txBody>
      </p:sp>
      <p:sp>
        <p:nvSpPr>
          <p:cNvPr id="10" name="Picture Placeholder 8"/>
          <p:cNvSpPr>
            <a:spLocks noGrp="1"/>
          </p:cNvSpPr>
          <p:nvPr>
            <p:ph type="pic" sz="quarter" idx="15"/>
          </p:nvPr>
        </p:nvSpPr>
        <p:spPr>
          <a:xfrm>
            <a:off x="269875" y="762000"/>
            <a:ext cx="2092325" cy="2092325"/>
          </a:xfrm>
          <a:prstGeom prst="ellipse">
            <a:avLst/>
          </a:prstGeom>
          <a:ln w="28575">
            <a:solidFill>
              <a:schemeClr val="accent1"/>
            </a:solidFill>
          </a:ln>
        </p:spPr>
        <p:txBody>
          <a:bodyPr>
            <a:normAutofit/>
          </a:bodyPr>
          <a:lstStyle>
            <a:lvl1pPr marL="0" indent="0">
              <a:buNone/>
              <a:defRPr sz="1800">
                <a:solidFill>
                  <a:schemeClr val="bg1"/>
                </a:solidFill>
              </a:defRPr>
            </a:lvl1pPr>
          </a:lstStyle>
          <a:p>
            <a:r>
              <a:rPr lang="en-US" smtClean="0"/>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457200" y="2568388"/>
            <a:ext cx="8228013" cy="3468875"/>
          </a:xfrm>
        </p:spPr>
        <p:txBody>
          <a:bodyPr vert="eaVert"/>
          <a:lstStyle>
            <a:lvl5pPr>
              <a:defRPr/>
            </a:lvl5pPr>
            <a:lvl6pPr marL="1719072">
              <a:defRPr/>
            </a:lvl6pPr>
            <a:lvl7pPr marL="1719072">
              <a:defRPr/>
            </a:lvl7pPr>
            <a:lvl8pPr marL="1719072">
              <a:defRPr/>
            </a:lvl8pPr>
            <a:lvl9pPr marL="1719072">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t>4/29/20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274638"/>
            <a:ext cx="1524000" cy="5851525"/>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416859"/>
            <a:ext cx="6019800" cy="561564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t>4/29/20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79BC7E7-EA8E-4DA7-915E-CC098D9BADCB}" type="datetimeFigureOut">
              <a:rPr lang="en-US" smtClean="0"/>
              <a:t>4/29/20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2F5E10-5301-4EE6-90D2-A6C4A3F62BE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t>4/29/20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36694"/>
            <a:ext cx="6400800" cy="1362075"/>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1676399" y="3609695"/>
            <a:ext cx="5181601" cy="1500187"/>
          </a:xfrm>
        </p:spPr>
        <p:txBody>
          <a:bodyPr anchor="t" anchorCtr="0"/>
          <a:lstStyle>
            <a:lvl1pPr marL="0" indent="0" algn="r">
              <a:spcBef>
                <a:spcPts val="300"/>
              </a:spcBef>
              <a:buNone/>
              <a:defRPr sz="18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t>4/29/20</a:t>
            </a:fld>
            <a:endParaRPr lang="en-US"/>
          </a:p>
        </p:txBody>
      </p:sp>
      <p:sp>
        <p:nvSpPr>
          <p:cNvPr id="5" name="Footer Placeholder 4"/>
          <p:cNvSpPr>
            <a:spLocks noGrp="1"/>
          </p:cNvSpPr>
          <p:nvPr>
            <p:ph type="ftr" sz="quarter" idx="11"/>
          </p:nvPr>
        </p:nvSpPr>
        <p:spPr>
          <a:xfrm>
            <a:off x="7238999" y="6356350"/>
            <a:ext cx="1446213" cy="365125"/>
          </a:xfrm>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F2F5E10-5301-4EE6-90D2-A6C4A3F62BED}" type="slidenum">
              <a:rPr lang="en-US" smtClean="0"/>
              <a:t>‹#›</a:t>
            </a:fld>
            <a:endParaRPr lang="en-US"/>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34753" y="2784475"/>
            <a:ext cx="3767328" cy="3252788"/>
          </a:xfrm>
        </p:spPr>
        <p:txBody>
          <a:bodyPr/>
          <a:lstStyle>
            <a:lvl1pPr>
              <a:defRPr sz="1800"/>
            </a:lvl1pPr>
            <a:lvl2pPr>
              <a:defRPr sz="1800"/>
            </a:lvl2pPr>
            <a:lvl3pPr>
              <a:defRPr sz="1800"/>
            </a:lvl3pPr>
            <a:lvl4pPr>
              <a:defRPr sz="1800"/>
            </a:lvl4pPr>
            <a:lvl5pPr>
              <a:defRPr sz="1800"/>
            </a:lvl5pPr>
            <a:lvl6pPr marL="1946275" indent="-227013">
              <a:tabLst/>
              <a:defRPr sz="1600"/>
            </a:lvl6pPr>
            <a:lvl7pPr marL="2173288" indent="-227013">
              <a:tabLst/>
              <a:defRPr sz="1600"/>
            </a:lvl7pPr>
            <a:lvl8pPr marL="2398713" indent="-227013">
              <a:tabLst/>
              <a:defRPr sz="1600"/>
            </a:lvl8pPr>
            <a:lvl9pPr marL="2625725" indent="-227013">
              <a:tabLst/>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t>4/29/20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40664"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40664"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631578"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31578"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679BC7E7-EA8E-4DA7-915E-CC098D9BADCB}" type="datetimeFigureOut">
              <a:rPr lang="en-US" smtClean="0"/>
              <a:t>4/29/20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62000" y="2784475"/>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t>4/29/20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
        <p:nvSpPr>
          <p:cNvPr id="8" name="Content Placeholder 2"/>
          <p:cNvSpPr>
            <a:spLocks noGrp="1"/>
          </p:cNvSpPr>
          <p:nvPr>
            <p:ph sz="half" idx="13"/>
          </p:nvPr>
        </p:nvSpPr>
        <p:spPr>
          <a:xfrm>
            <a:off x="762000" y="4497070"/>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t>4/29/20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Content Placeholder 2"/>
          <p:cNvSpPr>
            <a:spLocks noGrp="1"/>
          </p:cNvSpPr>
          <p:nvPr>
            <p:ph sz="half" idx="14"/>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t>4/29/20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4"/>
          </p:nvPr>
        </p:nvSpPr>
        <p:spPr>
          <a:xfrm>
            <a:off x="739775"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5"/>
          </p:nvPr>
        </p:nvSpPr>
        <p:spPr>
          <a:xfrm>
            <a:off x="739775"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679BC7E7-EA8E-4DA7-915E-CC098D9BADCB}" type="datetimeFigureOut">
              <a:rPr lang="en-US" smtClean="0"/>
              <a:t>4/29/20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5141"/>
            <a:ext cx="8229600" cy="11430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39775" y="2770094"/>
            <a:ext cx="7662864" cy="326716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fld id="{679BC7E7-EA8E-4DA7-915E-CC098D9BADCB}" type="datetimeFigureOut">
              <a:rPr lang="en-US" smtClean="0"/>
              <a:t>4/29/20</a:t>
            </a:fld>
            <a:endParaRPr lang="en-US"/>
          </a:p>
        </p:txBody>
      </p:sp>
      <p:sp>
        <p:nvSpPr>
          <p:cNvPr id="5" name="Footer Placeholder 4"/>
          <p:cNvSpPr>
            <a:spLocks noGrp="1"/>
          </p:cNvSpPr>
          <p:nvPr>
            <p:ph type="ftr" sz="quarter" idx="3"/>
          </p:nvPr>
        </p:nvSpPr>
        <p:spPr>
          <a:xfrm>
            <a:off x="5789613" y="6356350"/>
            <a:ext cx="2895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100" b="1">
                <a:solidFill>
                  <a:schemeClr val="tx1">
                    <a:lumMod val="50000"/>
                    <a:lumOff val="50000"/>
                  </a:schemeClr>
                </a:solidFill>
              </a:defRPr>
            </a:lvl1pPr>
          </a:lstStyle>
          <a:p>
            <a:fld id="{9F2F5E10-5301-4EE6-90D2-A6C4A3F62BE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ctr" defTabSz="914400" rtl="0" eaLnBrk="1" latinLnBrk="0" hangingPunct="1">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9.tif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0.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7186862" cy="3233057"/>
          </a:xfrm>
        </p:spPr>
        <p:txBody>
          <a:bodyPr/>
          <a:lstStyle/>
          <a:p>
            <a:r>
              <a:rPr lang="en-US" sz="3700" dirty="0" smtClean="0"/>
              <a:t>Plot Complexity: Science Fiction </a:t>
            </a:r>
            <a:r>
              <a:rPr lang="mr-IN" sz="3700" dirty="0" smtClean="0"/>
              <a:t>–</a:t>
            </a:r>
            <a:r>
              <a:rPr lang="en-US" sz="3700" smtClean="0"/>
              <a:t>  “A </a:t>
            </a:r>
            <a:r>
              <a:rPr lang="en-US" sz="3700" dirty="0" smtClean="0"/>
              <a:t>Sound of Thunder” and from </a:t>
            </a:r>
            <a:r>
              <a:rPr lang="en-US" sz="3700" i="1" dirty="0" smtClean="0"/>
              <a:t>Jurassic World</a:t>
            </a:r>
            <a:r>
              <a:rPr lang="en-US" i="1" dirty="0" smtClean="0"/>
              <a:t/>
            </a:r>
            <a:br>
              <a:rPr lang="en-US" i="1" dirty="0" smtClean="0"/>
            </a:br>
            <a:r>
              <a:rPr lang="en-US" dirty="0"/>
              <a:t/>
            </a:r>
            <a:br>
              <a:rPr lang="en-US" dirty="0"/>
            </a:br>
            <a:r>
              <a:rPr lang="en-US" dirty="0" smtClean="0"/>
              <a:t> </a:t>
            </a:r>
            <a:endParaRPr lang="en-US" dirty="0"/>
          </a:p>
        </p:txBody>
      </p:sp>
      <p:pic>
        <p:nvPicPr>
          <p:cNvPr id="4" name="Picture 3"/>
          <p:cNvPicPr>
            <a:picLocks noChangeAspect="1"/>
          </p:cNvPicPr>
          <p:nvPr/>
        </p:nvPicPr>
        <p:blipFill>
          <a:blip r:embed="rId2"/>
          <a:stretch>
            <a:fillRect/>
          </a:stretch>
        </p:blipFill>
        <p:spPr>
          <a:xfrm>
            <a:off x="185828" y="2057401"/>
            <a:ext cx="6815207" cy="4016828"/>
          </a:xfrm>
          <a:prstGeom prst="rect">
            <a:avLst/>
          </a:prstGeom>
        </p:spPr>
      </p:pic>
    </p:spTree>
    <p:extLst>
      <p:ext uri="{BB962C8B-B14F-4D97-AF65-F5344CB8AC3E}">
        <p14:creationId xmlns:p14="http://schemas.microsoft.com/office/powerpoint/2010/main" val="1270518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627077" cy="608209"/>
          </a:xfrm>
        </p:spPr>
        <p:txBody>
          <a:bodyPr/>
          <a:lstStyle/>
          <a:p>
            <a:r>
              <a:rPr lang="en-US" sz="3600" dirty="0"/>
              <a:t>B</a:t>
            </a:r>
            <a:r>
              <a:rPr lang="en-US" sz="3600" dirty="0" smtClean="0"/>
              <a:t>efore Reading</a:t>
            </a:r>
            <a:endParaRPr lang="en-US" sz="3600" dirty="0"/>
          </a:p>
        </p:txBody>
      </p:sp>
      <p:sp>
        <p:nvSpPr>
          <p:cNvPr id="3" name="Text Placeholder 2"/>
          <p:cNvSpPr>
            <a:spLocks noGrp="1"/>
          </p:cNvSpPr>
          <p:nvPr>
            <p:ph type="body" idx="1"/>
          </p:nvPr>
        </p:nvSpPr>
        <p:spPr>
          <a:xfrm>
            <a:off x="1" y="608210"/>
            <a:ext cx="7228908" cy="6117862"/>
          </a:xfrm>
        </p:spPr>
        <p:txBody>
          <a:bodyPr>
            <a:noAutofit/>
          </a:bodyPr>
          <a:lstStyle/>
          <a:p>
            <a:r>
              <a:rPr lang="en-US" sz="2800" i="1" dirty="0" smtClean="0"/>
              <a:t>Now with the partner </a:t>
            </a:r>
            <a:r>
              <a:rPr lang="en-US" sz="2800" i="1" dirty="0" smtClean="0">
                <a:solidFill>
                  <a:srgbClr val="FF0000"/>
                </a:solidFill>
              </a:rPr>
              <a:t>NEXT </a:t>
            </a:r>
            <a:r>
              <a:rPr lang="en-US" sz="2800" i="1" dirty="0" smtClean="0"/>
              <a:t>of you, discuss the premise of a DIFFERENT famous science fiction film or literary piece that embodies one of the following themes:</a:t>
            </a:r>
          </a:p>
          <a:p>
            <a:r>
              <a:rPr lang="en-US" sz="2800" dirty="0" smtClean="0"/>
              <a:t>   </a:t>
            </a:r>
          </a:p>
          <a:p>
            <a:r>
              <a:rPr lang="en-US" sz="2800" dirty="0" smtClean="0"/>
              <a:t>a) Advances in technology and society will cause humanity to lose control.</a:t>
            </a:r>
          </a:p>
          <a:p>
            <a:endParaRPr lang="en-US" sz="2800" dirty="0" smtClean="0"/>
          </a:p>
          <a:p>
            <a:r>
              <a:rPr lang="en-US" sz="2800" dirty="0" smtClean="0"/>
              <a:t>b) Tampering with biological systems brings ruin.</a:t>
            </a:r>
          </a:p>
          <a:p>
            <a:endParaRPr lang="en-US" sz="2800" dirty="0" smtClean="0"/>
          </a:p>
          <a:p>
            <a:r>
              <a:rPr lang="en-US" sz="2800" dirty="0" smtClean="0"/>
              <a:t>c) Humanity will only survive if it conquers its urge for war and destruction.</a:t>
            </a:r>
          </a:p>
        </p:txBody>
      </p:sp>
    </p:spTree>
    <p:extLst>
      <p:ext uri="{BB962C8B-B14F-4D97-AF65-F5344CB8AC3E}">
        <p14:creationId xmlns:p14="http://schemas.microsoft.com/office/powerpoint/2010/main" val="9716127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627077" cy="608209"/>
          </a:xfrm>
        </p:spPr>
        <p:txBody>
          <a:bodyPr/>
          <a:lstStyle/>
          <a:p>
            <a:r>
              <a:rPr lang="en-US" sz="3600" dirty="0"/>
              <a:t>B</a:t>
            </a:r>
            <a:r>
              <a:rPr lang="en-US" sz="3600" dirty="0" smtClean="0"/>
              <a:t>efore Reading</a:t>
            </a:r>
            <a:endParaRPr lang="en-US" sz="3600" dirty="0"/>
          </a:p>
        </p:txBody>
      </p:sp>
      <p:sp>
        <p:nvSpPr>
          <p:cNvPr id="3" name="Text Placeholder 2"/>
          <p:cNvSpPr>
            <a:spLocks noGrp="1"/>
          </p:cNvSpPr>
          <p:nvPr>
            <p:ph type="body" idx="1"/>
          </p:nvPr>
        </p:nvSpPr>
        <p:spPr>
          <a:xfrm>
            <a:off x="1" y="608210"/>
            <a:ext cx="7228908" cy="6117862"/>
          </a:xfrm>
        </p:spPr>
        <p:txBody>
          <a:bodyPr>
            <a:noAutofit/>
          </a:bodyPr>
          <a:lstStyle/>
          <a:p>
            <a:r>
              <a:rPr lang="en-US" sz="2600" dirty="0" smtClean="0"/>
              <a:t>a) Advances in technology and society will cause humanity to lose control.</a:t>
            </a:r>
          </a:p>
          <a:p>
            <a:pPr marL="342900" indent="-342900">
              <a:buFont typeface="Arial" charset="0"/>
              <a:buChar char="•"/>
            </a:pPr>
            <a:r>
              <a:rPr lang="en-US" sz="2600" i="1" dirty="0" smtClean="0"/>
              <a:t>I, Robot</a:t>
            </a:r>
          </a:p>
          <a:p>
            <a:pPr marL="342900" indent="-342900">
              <a:buFont typeface="Arial" charset="0"/>
              <a:buChar char="•"/>
            </a:pPr>
            <a:r>
              <a:rPr lang="en-US" sz="2600" i="1" dirty="0" smtClean="0"/>
              <a:t>WALL-E</a:t>
            </a:r>
          </a:p>
          <a:p>
            <a:endParaRPr lang="en-US" sz="2600" dirty="0" smtClean="0"/>
          </a:p>
          <a:p>
            <a:r>
              <a:rPr lang="en-US" sz="2600" dirty="0" smtClean="0"/>
              <a:t>b) Tampering with biological systems brings ruin.</a:t>
            </a:r>
          </a:p>
          <a:p>
            <a:pPr marL="342900" indent="-342900">
              <a:buFont typeface="Arial" charset="0"/>
              <a:buChar char="•"/>
            </a:pPr>
            <a:r>
              <a:rPr lang="en-US" sz="2600" i="1" dirty="0" smtClean="0"/>
              <a:t>Rise of the Planet of the Apes</a:t>
            </a:r>
          </a:p>
          <a:p>
            <a:pPr marL="342900" indent="-342900">
              <a:buFont typeface="Arial" charset="0"/>
              <a:buChar char="•"/>
            </a:pPr>
            <a:r>
              <a:rPr lang="en-US" sz="2600" i="1" dirty="0" smtClean="0"/>
              <a:t>Jurassic Park</a:t>
            </a:r>
          </a:p>
          <a:p>
            <a:endParaRPr lang="en-US" sz="2600" dirty="0" smtClean="0"/>
          </a:p>
          <a:p>
            <a:r>
              <a:rPr lang="en-US" sz="2600" dirty="0" smtClean="0"/>
              <a:t>c) Humanity will only survive if it conquers its urge for war and destruction.</a:t>
            </a:r>
          </a:p>
          <a:p>
            <a:pPr marL="342900" indent="-342900">
              <a:buFont typeface="Arial" charset="0"/>
              <a:buChar char="•"/>
            </a:pPr>
            <a:r>
              <a:rPr lang="en-US" sz="2600" i="1" dirty="0" smtClean="0"/>
              <a:t>The Terminator</a:t>
            </a:r>
          </a:p>
          <a:p>
            <a:pPr marL="342900" indent="-342900">
              <a:buFont typeface="Arial" charset="0"/>
              <a:buChar char="•"/>
            </a:pPr>
            <a:r>
              <a:rPr lang="en-US" sz="2600" i="1" dirty="0" smtClean="0"/>
              <a:t>Ender’s Game</a:t>
            </a:r>
          </a:p>
        </p:txBody>
      </p:sp>
    </p:spTree>
    <p:extLst>
      <p:ext uri="{BB962C8B-B14F-4D97-AF65-F5344CB8AC3E}">
        <p14:creationId xmlns:p14="http://schemas.microsoft.com/office/powerpoint/2010/main" val="5529993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627077" cy="608209"/>
          </a:xfrm>
        </p:spPr>
        <p:txBody>
          <a:bodyPr/>
          <a:lstStyle/>
          <a:p>
            <a:r>
              <a:rPr lang="en-US" sz="3600" dirty="0" smtClean="0"/>
              <a:t>Before Reading</a:t>
            </a:r>
            <a:endParaRPr lang="en-US" sz="3600" dirty="0"/>
          </a:p>
        </p:txBody>
      </p:sp>
      <p:sp>
        <p:nvSpPr>
          <p:cNvPr id="3" name="Text Placeholder 2"/>
          <p:cNvSpPr>
            <a:spLocks noGrp="1"/>
          </p:cNvSpPr>
          <p:nvPr>
            <p:ph type="body" idx="1"/>
          </p:nvPr>
        </p:nvSpPr>
        <p:spPr>
          <a:xfrm>
            <a:off x="0" y="608210"/>
            <a:ext cx="7217229" cy="6117862"/>
          </a:xfrm>
        </p:spPr>
        <p:txBody>
          <a:bodyPr>
            <a:normAutofit lnSpcReduction="10000"/>
          </a:bodyPr>
          <a:lstStyle/>
          <a:p>
            <a:r>
              <a:rPr lang="en-US" sz="2000" i="1" dirty="0"/>
              <a:t>Read the scale.</a:t>
            </a:r>
          </a:p>
          <a:p>
            <a:endParaRPr lang="en-US" sz="2000" b="1" dirty="0" smtClean="0"/>
          </a:p>
          <a:p>
            <a:r>
              <a:rPr lang="en-US" sz="2000" b="1" dirty="0" smtClean="0"/>
              <a:t>Essential </a:t>
            </a:r>
            <a:r>
              <a:rPr lang="en-US" sz="2000" b="1" dirty="0"/>
              <a:t>Question</a:t>
            </a:r>
            <a:r>
              <a:rPr lang="en-US" sz="2000" b="1" dirty="0" smtClean="0"/>
              <a:t>:</a:t>
            </a:r>
            <a:r>
              <a:rPr lang="en-US" sz="2000" b="1" dirty="0"/>
              <a:t> How does an author create a complex plot or theme?</a:t>
            </a:r>
            <a:r>
              <a:rPr lang="en-US" sz="2000" dirty="0"/>
              <a:t> </a:t>
            </a:r>
            <a:endParaRPr lang="en-US" sz="2000" b="1" i="1" dirty="0" smtClean="0"/>
          </a:p>
          <a:p>
            <a:endParaRPr lang="en-US" sz="2000" b="1" i="1" dirty="0"/>
          </a:p>
          <a:p>
            <a:pPr marL="285750" indent="-285750">
              <a:buFont typeface="Arial" charset="0"/>
              <a:buChar char="•"/>
            </a:pPr>
            <a:r>
              <a:rPr lang="en-US" sz="2000" u="sng" dirty="0" smtClean="0"/>
              <a:t>Level 4</a:t>
            </a:r>
            <a:r>
              <a:rPr lang="en-US" sz="2000" dirty="0" smtClean="0"/>
              <a:t>: Compose </a:t>
            </a:r>
            <a:r>
              <a:rPr lang="en-US" sz="2000" dirty="0"/>
              <a:t>an original </a:t>
            </a:r>
            <a:r>
              <a:rPr lang="en-US" sz="2000" dirty="0" smtClean="0"/>
              <a:t>work or recreate an existing text by conveying characters </a:t>
            </a:r>
            <a:r>
              <a:rPr lang="en-US" sz="2000" dirty="0"/>
              <a:t>with multiple/conflicting motivations and </a:t>
            </a:r>
            <a:r>
              <a:rPr lang="en-US" sz="2000" dirty="0" smtClean="0"/>
              <a:t>dialogue, as well as other </a:t>
            </a:r>
            <a:r>
              <a:rPr lang="en-US" sz="2000" dirty="0"/>
              <a:t>complex fiction </a:t>
            </a:r>
            <a:r>
              <a:rPr lang="en-US" sz="2000" dirty="0" smtClean="0"/>
              <a:t>elements</a:t>
            </a:r>
          </a:p>
          <a:p>
            <a:endParaRPr lang="en-US" sz="2000" dirty="0"/>
          </a:p>
          <a:p>
            <a:pPr marL="285750" indent="-285750">
              <a:buFont typeface="Arial" charset="0"/>
              <a:buChar char="•"/>
            </a:pPr>
            <a:r>
              <a:rPr lang="en-US" sz="2000" b="1" u="sng" dirty="0" smtClean="0"/>
              <a:t>Level 3</a:t>
            </a:r>
            <a:r>
              <a:rPr lang="en-US" sz="2000" b="1" dirty="0" smtClean="0"/>
              <a:t>: </a:t>
            </a:r>
            <a:r>
              <a:rPr lang="en-US" sz="2000" b="1" dirty="0"/>
              <a:t>Examine how the author’s choice to use complex fiction elements created effects, such as tension, </a:t>
            </a:r>
            <a:r>
              <a:rPr lang="en-US" sz="2000" b="1" dirty="0" smtClean="0"/>
              <a:t>and manipulated </a:t>
            </a:r>
            <a:r>
              <a:rPr lang="en-US" sz="2000" b="1" dirty="0"/>
              <a:t>the plot </a:t>
            </a:r>
            <a:r>
              <a:rPr lang="en-US" sz="2000" b="1" dirty="0" smtClean="0"/>
              <a:t>or theme</a:t>
            </a:r>
          </a:p>
          <a:p>
            <a:endParaRPr lang="en-US" sz="2000" dirty="0"/>
          </a:p>
          <a:p>
            <a:pPr marL="285750" indent="-285750">
              <a:buFont typeface="Arial" charset="0"/>
              <a:buChar char="•"/>
            </a:pPr>
            <a:r>
              <a:rPr lang="en-US" sz="2000" u="sng" dirty="0" smtClean="0"/>
              <a:t>Level 2</a:t>
            </a:r>
            <a:r>
              <a:rPr lang="en-US" sz="2000" dirty="0" smtClean="0"/>
              <a:t>: Label </a:t>
            </a:r>
            <a:r>
              <a:rPr lang="en-US" sz="2000" dirty="0"/>
              <a:t>where in a text the author chose to utilize complex fiction elements </a:t>
            </a:r>
            <a:r>
              <a:rPr lang="en-US" sz="2000" dirty="0" smtClean="0"/>
              <a:t>(irony, flashback</a:t>
            </a:r>
            <a:r>
              <a:rPr lang="en-US" sz="2000" dirty="0"/>
              <a:t>, multiple/conflicting character </a:t>
            </a:r>
            <a:r>
              <a:rPr lang="en-US" sz="2000" dirty="0" smtClean="0"/>
              <a:t>motivations and dialogue) </a:t>
            </a:r>
            <a:r>
              <a:rPr lang="en-US" sz="2000" dirty="0"/>
              <a:t>to manipulate </a:t>
            </a:r>
            <a:r>
              <a:rPr lang="en-US" sz="2000"/>
              <a:t>the </a:t>
            </a:r>
            <a:r>
              <a:rPr lang="en-US" sz="2000" smtClean="0"/>
              <a:t>plot/theme </a:t>
            </a:r>
            <a:r>
              <a:rPr lang="en-US" sz="2000" dirty="0"/>
              <a:t>and create effects, such as tension</a:t>
            </a:r>
          </a:p>
          <a:p>
            <a:r>
              <a:rPr lang="en-US" sz="2000" dirty="0"/>
              <a:t> </a:t>
            </a:r>
          </a:p>
          <a:p>
            <a:r>
              <a:rPr lang="en-US" sz="2000" dirty="0"/>
              <a:t>Define: </a:t>
            </a:r>
            <a:r>
              <a:rPr lang="en-US" sz="2000" dirty="0" smtClean="0"/>
              <a:t>irony, parallel </a:t>
            </a:r>
            <a:r>
              <a:rPr lang="en-US" sz="2000" dirty="0"/>
              <a:t>plot, pacing, flashback, character motivation, etc. </a:t>
            </a:r>
            <a:r>
              <a:rPr lang="en-US" sz="2000" dirty="0" smtClean="0"/>
              <a:t>    </a:t>
            </a:r>
            <a:r>
              <a:rPr lang="en-US" sz="2000" b="1" i="1" dirty="0" smtClean="0"/>
              <a:t>  </a:t>
            </a:r>
            <a:endParaRPr lang="en-US" sz="2000" b="1" i="1" dirty="0"/>
          </a:p>
        </p:txBody>
      </p:sp>
    </p:spTree>
    <p:extLst>
      <p:ext uri="{BB962C8B-B14F-4D97-AF65-F5344CB8AC3E}">
        <p14:creationId xmlns:p14="http://schemas.microsoft.com/office/powerpoint/2010/main" val="7286107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627077" cy="608209"/>
          </a:xfrm>
        </p:spPr>
        <p:txBody>
          <a:bodyPr/>
          <a:lstStyle/>
          <a:p>
            <a:r>
              <a:rPr lang="en-US" sz="3600" dirty="0" smtClean="0"/>
              <a:t>Before Reading</a:t>
            </a:r>
            <a:endParaRPr lang="en-US" sz="3600" dirty="0"/>
          </a:p>
        </p:txBody>
      </p:sp>
      <p:sp>
        <p:nvSpPr>
          <p:cNvPr id="3" name="Text Placeholder 2"/>
          <p:cNvSpPr>
            <a:spLocks noGrp="1"/>
          </p:cNvSpPr>
          <p:nvPr>
            <p:ph type="body" idx="1"/>
          </p:nvPr>
        </p:nvSpPr>
        <p:spPr>
          <a:xfrm>
            <a:off x="1" y="608210"/>
            <a:ext cx="7368856" cy="6117862"/>
          </a:xfrm>
        </p:spPr>
        <p:txBody>
          <a:bodyPr>
            <a:normAutofit/>
          </a:bodyPr>
          <a:lstStyle/>
          <a:p>
            <a:pPr>
              <a:spcBef>
                <a:spcPts val="0"/>
              </a:spcBef>
            </a:pPr>
            <a:r>
              <a:rPr lang="en-US" sz="2400" dirty="0"/>
              <a:t>Answer the two blanks.</a:t>
            </a:r>
          </a:p>
          <a:p>
            <a:endParaRPr lang="en-US" sz="2400" b="1" dirty="0" smtClean="0"/>
          </a:p>
          <a:p>
            <a:r>
              <a:rPr lang="en-US" sz="2400" b="1" i="1" dirty="0" smtClean="0"/>
              <a:t>Essential </a:t>
            </a:r>
            <a:r>
              <a:rPr lang="en-US" sz="2400" b="1" i="1" dirty="0"/>
              <a:t>Question</a:t>
            </a:r>
            <a:r>
              <a:rPr lang="en-US" sz="2400" b="1" i="1" dirty="0" smtClean="0"/>
              <a:t>:</a:t>
            </a:r>
            <a:r>
              <a:rPr lang="en-US" sz="2400" b="1" i="1" dirty="0"/>
              <a:t> How does an author create a complex plot or theme?</a:t>
            </a:r>
            <a:r>
              <a:rPr lang="en-US" sz="2400" i="1" dirty="0"/>
              <a:t> </a:t>
            </a:r>
            <a:endParaRPr lang="en-US" sz="2400" b="1" i="1" dirty="0" smtClean="0"/>
          </a:p>
          <a:p>
            <a:endParaRPr lang="en-US" sz="2400" b="1" i="1" dirty="0"/>
          </a:p>
          <a:p>
            <a:r>
              <a:rPr lang="en-US" sz="2400" i="1" u="sng" dirty="0" smtClean="0"/>
              <a:t>Level 3</a:t>
            </a:r>
            <a:r>
              <a:rPr lang="en-US" sz="2400" i="1" dirty="0" smtClean="0"/>
              <a:t>: </a:t>
            </a:r>
            <a:r>
              <a:rPr lang="en-US" sz="2400" i="1" dirty="0"/>
              <a:t>Examine how the author’s choice to use complex fiction elements created effects, such as tension, </a:t>
            </a:r>
            <a:r>
              <a:rPr lang="en-US" sz="2400" i="1" dirty="0" smtClean="0"/>
              <a:t>and manipulated </a:t>
            </a:r>
            <a:r>
              <a:rPr lang="en-US" sz="2400" i="1" dirty="0"/>
              <a:t>the plot </a:t>
            </a:r>
            <a:r>
              <a:rPr lang="en-US" sz="2400" i="1" dirty="0" smtClean="0"/>
              <a:t>or theme</a:t>
            </a:r>
          </a:p>
          <a:p>
            <a:endParaRPr lang="en-US" sz="2400" b="1" i="1" dirty="0" smtClean="0"/>
          </a:p>
          <a:p>
            <a:r>
              <a:rPr lang="en-US" sz="2400" b="1" i="1" dirty="0" smtClean="0"/>
              <a:t>What </a:t>
            </a:r>
            <a:r>
              <a:rPr lang="en-US" sz="2400" b="1" i="1" dirty="0"/>
              <a:t>does this mean to you?</a:t>
            </a:r>
          </a:p>
          <a:p>
            <a:endParaRPr lang="en-US" sz="2400" dirty="0"/>
          </a:p>
        </p:txBody>
      </p:sp>
    </p:spTree>
    <p:extLst>
      <p:ext uri="{BB962C8B-B14F-4D97-AF65-F5344CB8AC3E}">
        <p14:creationId xmlns:p14="http://schemas.microsoft.com/office/powerpoint/2010/main" val="8032536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627077" cy="705853"/>
          </a:xfrm>
        </p:spPr>
        <p:txBody>
          <a:bodyPr/>
          <a:lstStyle/>
          <a:p>
            <a:r>
              <a:rPr lang="en-US" sz="4000" dirty="0" smtClean="0"/>
              <a:t>During/After Reading</a:t>
            </a:r>
            <a:endParaRPr lang="en-US" sz="4000" dirty="0"/>
          </a:p>
        </p:txBody>
      </p:sp>
      <p:sp>
        <p:nvSpPr>
          <p:cNvPr id="3" name="Text Placeholder 2"/>
          <p:cNvSpPr>
            <a:spLocks noGrp="1"/>
          </p:cNvSpPr>
          <p:nvPr>
            <p:ph type="body" idx="1"/>
          </p:nvPr>
        </p:nvSpPr>
        <p:spPr>
          <a:xfrm>
            <a:off x="1" y="882316"/>
            <a:ext cx="7228908" cy="5843756"/>
          </a:xfrm>
        </p:spPr>
        <p:txBody>
          <a:bodyPr>
            <a:normAutofit/>
          </a:bodyPr>
          <a:lstStyle/>
          <a:p>
            <a:r>
              <a:rPr lang="en-US" sz="3200" i="1" dirty="0" smtClean="0"/>
              <a:t>Read the Science Fiction passage set. Answer </a:t>
            </a:r>
            <a:r>
              <a:rPr lang="en-US" sz="3200" i="1" dirty="0"/>
              <a:t>the following guided reading questions. You may work with the partner in front of you if you wish, but take turns reading and providing answers. OTHERWISE, THERE IS NO DISCUSSION!  </a:t>
            </a:r>
            <a:endParaRPr lang="en-US" sz="3200" dirty="0"/>
          </a:p>
          <a:p>
            <a:endParaRPr lang="en-US" sz="3200" dirty="0" smtClean="0"/>
          </a:p>
          <a:p>
            <a:r>
              <a:rPr lang="en-US" sz="3200" dirty="0" smtClean="0"/>
              <a:t>1. Analyze the title of Passage 1. What associations can the reader make?</a:t>
            </a:r>
          </a:p>
          <a:p>
            <a:endParaRPr lang="en-US" sz="3200" dirty="0"/>
          </a:p>
          <a:p>
            <a:endParaRPr lang="en-US" sz="3200" dirty="0"/>
          </a:p>
        </p:txBody>
      </p:sp>
    </p:spTree>
    <p:extLst>
      <p:ext uri="{BB962C8B-B14F-4D97-AF65-F5344CB8AC3E}">
        <p14:creationId xmlns:p14="http://schemas.microsoft.com/office/powerpoint/2010/main" val="15715378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627077" cy="705853"/>
          </a:xfrm>
        </p:spPr>
        <p:txBody>
          <a:bodyPr/>
          <a:lstStyle/>
          <a:p>
            <a:r>
              <a:rPr lang="en-US" sz="4000" dirty="0" smtClean="0"/>
              <a:t>During/After Reading</a:t>
            </a:r>
            <a:endParaRPr lang="en-US" sz="4000" dirty="0"/>
          </a:p>
        </p:txBody>
      </p:sp>
      <p:sp>
        <p:nvSpPr>
          <p:cNvPr id="3" name="Text Placeholder 2"/>
          <p:cNvSpPr>
            <a:spLocks noGrp="1"/>
          </p:cNvSpPr>
          <p:nvPr>
            <p:ph type="body" idx="1"/>
          </p:nvPr>
        </p:nvSpPr>
        <p:spPr>
          <a:xfrm>
            <a:off x="1" y="882316"/>
            <a:ext cx="7228908" cy="5843756"/>
          </a:xfrm>
        </p:spPr>
        <p:txBody>
          <a:bodyPr>
            <a:normAutofit/>
          </a:bodyPr>
          <a:lstStyle/>
          <a:p>
            <a:r>
              <a:rPr lang="en-US" sz="3200" dirty="0" smtClean="0"/>
              <a:t>2. </a:t>
            </a:r>
            <a:r>
              <a:rPr lang="en-US" sz="3200" b="1" dirty="0" smtClean="0"/>
              <a:t>(Passage 1, paragraphs 1-4) </a:t>
            </a:r>
            <a:r>
              <a:rPr lang="en-US" sz="3200" dirty="0" smtClean="0"/>
              <a:t>How did the author increase then reduce the amount of tension in these lines?</a:t>
            </a:r>
          </a:p>
          <a:p>
            <a:endParaRPr lang="en-US" sz="3200" dirty="0"/>
          </a:p>
        </p:txBody>
      </p:sp>
      <p:pic>
        <p:nvPicPr>
          <p:cNvPr id="4" name="Picture 3"/>
          <p:cNvPicPr>
            <a:picLocks noChangeAspect="1"/>
          </p:cNvPicPr>
          <p:nvPr/>
        </p:nvPicPr>
        <p:blipFill>
          <a:blip r:embed="rId3"/>
          <a:stretch>
            <a:fillRect/>
          </a:stretch>
        </p:blipFill>
        <p:spPr>
          <a:xfrm>
            <a:off x="1159902" y="2808513"/>
            <a:ext cx="5863772" cy="3298372"/>
          </a:xfrm>
          <a:prstGeom prst="rect">
            <a:avLst/>
          </a:prstGeom>
        </p:spPr>
      </p:pic>
    </p:spTree>
    <p:extLst>
      <p:ext uri="{BB962C8B-B14F-4D97-AF65-F5344CB8AC3E}">
        <p14:creationId xmlns:p14="http://schemas.microsoft.com/office/powerpoint/2010/main" val="15805617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627077" cy="737936"/>
          </a:xfrm>
        </p:spPr>
        <p:txBody>
          <a:bodyPr/>
          <a:lstStyle/>
          <a:p>
            <a:r>
              <a:rPr lang="en-US" sz="4000" dirty="0" smtClean="0"/>
              <a:t>During/After Reading</a:t>
            </a:r>
            <a:endParaRPr lang="en-US" sz="4000" dirty="0"/>
          </a:p>
        </p:txBody>
      </p:sp>
      <p:sp>
        <p:nvSpPr>
          <p:cNvPr id="3" name="Text Placeholder 2"/>
          <p:cNvSpPr>
            <a:spLocks noGrp="1"/>
          </p:cNvSpPr>
          <p:nvPr>
            <p:ph type="body" idx="1"/>
          </p:nvPr>
        </p:nvSpPr>
        <p:spPr>
          <a:xfrm>
            <a:off x="1" y="737936"/>
            <a:ext cx="7228908" cy="5988135"/>
          </a:xfrm>
        </p:spPr>
        <p:txBody>
          <a:bodyPr>
            <a:normAutofit/>
          </a:bodyPr>
          <a:lstStyle/>
          <a:p>
            <a:r>
              <a:rPr lang="en-US" sz="3200" dirty="0" smtClean="0"/>
              <a:t>3. </a:t>
            </a:r>
            <a:r>
              <a:rPr lang="en-US" sz="3200" b="1" dirty="0" smtClean="0"/>
              <a:t>(Passage 1, paragraphs 8-9) </a:t>
            </a:r>
            <a:r>
              <a:rPr lang="en-US" sz="3200" dirty="0" smtClean="0"/>
              <a:t>Describe the political and technological aspects of this future society.</a:t>
            </a:r>
          </a:p>
          <a:p>
            <a:endParaRPr lang="en-US" sz="3200" dirty="0"/>
          </a:p>
          <a:p>
            <a:r>
              <a:rPr lang="en-US" sz="3200" dirty="0" smtClean="0"/>
              <a:t>4. </a:t>
            </a:r>
            <a:r>
              <a:rPr lang="en-US" sz="3200" b="1" dirty="0" smtClean="0"/>
              <a:t>(Passage 1, paragraphs 10-11) </a:t>
            </a:r>
            <a:r>
              <a:rPr lang="en-US" sz="3200" dirty="0" smtClean="0"/>
              <a:t>What did the clerk’s [man behind the desk] mentioning of past events reveal about the protagonist Eckels</a:t>
            </a:r>
            <a:r>
              <a:rPr lang="en-US" sz="3200" dirty="0"/>
              <a:t>?</a:t>
            </a:r>
            <a:r>
              <a:rPr lang="en-US" sz="3200" dirty="0" smtClean="0"/>
              <a:t>   </a:t>
            </a:r>
            <a:endParaRPr lang="en-US" sz="3200" dirty="0"/>
          </a:p>
        </p:txBody>
      </p:sp>
    </p:spTree>
    <p:extLst>
      <p:ext uri="{BB962C8B-B14F-4D97-AF65-F5344CB8AC3E}">
        <p14:creationId xmlns:p14="http://schemas.microsoft.com/office/powerpoint/2010/main" val="15808245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627077" cy="608209"/>
          </a:xfrm>
        </p:spPr>
        <p:txBody>
          <a:bodyPr/>
          <a:lstStyle/>
          <a:p>
            <a:r>
              <a:rPr lang="en-US" sz="4000" dirty="0" smtClean="0"/>
              <a:t>During/After Reading</a:t>
            </a:r>
            <a:endParaRPr lang="en-US" sz="4000" dirty="0"/>
          </a:p>
        </p:txBody>
      </p:sp>
      <p:sp>
        <p:nvSpPr>
          <p:cNvPr id="3" name="Text Placeholder 2"/>
          <p:cNvSpPr>
            <a:spLocks noGrp="1"/>
          </p:cNvSpPr>
          <p:nvPr>
            <p:ph type="body" idx="1"/>
          </p:nvPr>
        </p:nvSpPr>
        <p:spPr>
          <a:xfrm>
            <a:off x="1" y="608210"/>
            <a:ext cx="7228908" cy="6117862"/>
          </a:xfrm>
        </p:spPr>
        <p:txBody>
          <a:bodyPr>
            <a:normAutofit fontScale="92500" lnSpcReduction="10000"/>
          </a:bodyPr>
          <a:lstStyle/>
          <a:p>
            <a:r>
              <a:rPr lang="en-US" sz="3600" dirty="0" smtClean="0"/>
              <a:t>5. </a:t>
            </a:r>
            <a:r>
              <a:rPr lang="en-US" sz="3600" b="1" dirty="0" smtClean="0"/>
              <a:t>(Passage 1, paragraphs 23-31) </a:t>
            </a:r>
            <a:r>
              <a:rPr lang="en-US" sz="3600" dirty="0" smtClean="0"/>
              <a:t>Summarize the scientific theories expressed in these lines. Why were the safari leaders Travis and </a:t>
            </a:r>
            <a:r>
              <a:rPr lang="en-US" sz="3600" dirty="0" err="1" smtClean="0"/>
              <a:t>Lesperance</a:t>
            </a:r>
            <a:r>
              <a:rPr lang="en-US" sz="3600" dirty="0" smtClean="0"/>
              <a:t> so invested in following proper procedures?</a:t>
            </a:r>
          </a:p>
          <a:p>
            <a:endParaRPr lang="en-US" sz="3600" dirty="0"/>
          </a:p>
          <a:p>
            <a:r>
              <a:rPr lang="en-US" sz="3600" dirty="0" smtClean="0"/>
              <a:t>6. </a:t>
            </a:r>
            <a:r>
              <a:rPr lang="en-US" sz="3600" b="1" dirty="0" smtClean="0"/>
              <a:t>(Passage 1, paragraph 36) </a:t>
            </a:r>
            <a:r>
              <a:rPr lang="en-US" sz="3600" dirty="0" smtClean="0"/>
              <a:t>How did this excerpt show a different side of Eckels?</a:t>
            </a:r>
          </a:p>
          <a:p>
            <a:endParaRPr lang="en-US" sz="3600" dirty="0"/>
          </a:p>
          <a:p>
            <a:endParaRPr lang="en-US" sz="2200" dirty="0"/>
          </a:p>
          <a:p>
            <a:r>
              <a:rPr lang="en-US" sz="2200" dirty="0" smtClean="0"/>
              <a:t>  </a:t>
            </a:r>
            <a:endParaRPr lang="en-US" sz="2200" dirty="0"/>
          </a:p>
        </p:txBody>
      </p:sp>
    </p:spTree>
    <p:extLst>
      <p:ext uri="{BB962C8B-B14F-4D97-AF65-F5344CB8AC3E}">
        <p14:creationId xmlns:p14="http://schemas.microsoft.com/office/powerpoint/2010/main" val="5977993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627077" cy="737936"/>
          </a:xfrm>
        </p:spPr>
        <p:txBody>
          <a:bodyPr/>
          <a:lstStyle/>
          <a:p>
            <a:r>
              <a:rPr lang="en-US" sz="4000" dirty="0" smtClean="0"/>
              <a:t>During/After Reading</a:t>
            </a:r>
            <a:endParaRPr lang="en-US" sz="4000" dirty="0"/>
          </a:p>
        </p:txBody>
      </p:sp>
      <p:sp>
        <p:nvSpPr>
          <p:cNvPr id="3" name="Text Placeholder 2"/>
          <p:cNvSpPr>
            <a:spLocks noGrp="1"/>
          </p:cNvSpPr>
          <p:nvPr>
            <p:ph type="body" idx="1"/>
          </p:nvPr>
        </p:nvSpPr>
        <p:spPr>
          <a:xfrm>
            <a:off x="1" y="737936"/>
            <a:ext cx="7228908" cy="5988135"/>
          </a:xfrm>
        </p:spPr>
        <p:txBody>
          <a:bodyPr>
            <a:normAutofit/>
          </a:bodyPr>
          <a:lstStyle/>
          <a:p>
            <a:r>
              <a:rPr lang="en-US" sz="3200" dirty="0" smtClean="0"/>
              <a:t>7. </a:t>
            </a:r>
            <a:r>
              <a:rPr lang="en-US" sz="3200" b="1" dirty="0" smtClean="0"/>
              <a:t>(Passage 1, paragraphs 40-51) </a:t>
            </a:r>
            <a:r>
              <a:rPr lang="en-US" sz="3200" dirty="0" smtClean="0"/>
              <a:t>Why was this the climax? What was ironic about Eckels’ reaction?</a:t>
            </a:r>
          </a:p>
          <a:p>
            <a:endParaRPr lang="en-US" sz="3200" dirty="0"/>
          </a:p>
          <a:p>
            <a:r>
              <a:rPr lang="en-US" sz="3200" dirty="0" smtClean="0"/>
              <a:t>8. </a:t>
            </a:r>
            <a:r>
              <a:rPr lang="en-US" sz="3200" b="1" dirty="0" smtClean="0"/>
              <a:t>(Passage 1, paragraph 42) </a:t>
            </a:r>
            <a:r>
              <a:rPr lang="en-US" sz="3200" dirty="0" smtClean="0"/>
              <a:t>How were the following </a:t>
            </a:r>
            <a:r>
              <a:rPr lang="en-US" sz="3200" dirty="0" err="1" smtClean="0"/>
              <a:t>oxymorons</a:t>
            </a:r>
            <a:r>
              <a:rPr lang="en-US" sz="3200" dirty="0" smtClean="0"/>
              <a:t> similar: “great evil god”, “terrible warrior”, and “beautifully reptilian”?</a:t>
            </a:r>
            <a:endParaRPr lang="en-US" sz="3200" dirty="0"/>
          </a:p>
        </p:txBody>
      </p:sp>
    </p:spTree>
    <p:extLst>
      <p:ext uri="{BB962C8B-B14F-4D97-AF65-F5344CB8AC3E}">
        <p14:creationId xmlns:p14="http://schemas.microsoft.com/office/powerpoint/2010/main" val="4464886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627077" cy="737936"/>
          </a:xfrm>
        </p:spPr>
        <p:txBody>
          <a:bodyPr/>
          <a:lstStyle/>
          <a:p>
            <a:r>
              <a:rPr lang="en-US" sz="4000" dirty="0" smtClean="0"/>
              <a:t>During/After Reading</a:t>
            </a:r>
            <a:endParaRPr lang="en-US" sz="4000" dirty="0"/>
          </a:p>
        </p:txBody>
      </p:sp>
      <p:sp>
        <p:nvSpPr>
          <p:cNvPr id="3" name="Text Placeholder 2"/>
          <p:cNvSpPr>
            <a:spLocks noGrp="1"/>
          </p:cNvSpPr>
          <p:nvPr>
            <p:ph type="body" idx="1"/>
          </p:nvPr>
        </p:nvSpPr>
        <p:spPr>
          <a:xfrm>
            <a:off x="1" y="737936"/>
            <a:ext cx="7228908" cy="5988135"/>
          </a:xfrm>
        </p:spPr>
        <p:txBody>
          <a:bodyPr>
            <a:normAutofit/>
          </a:bodyPr>
          <a:lstStyle/>
          <a:p>
            <a:r>
              <a:rPr lang="en-US" sz="3600" dirty="0" smtClean="0"/>
              <a:t>9. </a:t>
            </a:r>
            <a:r>
              <a:rPr lang="en-US" sz="3600" b="1" dirty="0" smtClean="0"/>
              <a:t>(Passage 1, paragraphs 58-68) </a:t>
            </a:r>
            <a:r>
              <a:rPr lang="en-US" sz="3600" dirty="0" smtClean="0"/>
              <a:t>Describe the change in Travis’ interaction with Eckels. </a:t>
            </a:r>
          </a:p>
          <a:p>
            <a:endParaRPr lang="en-US" sz="3600" dirty="0"/>
          </a:p>
          <a:p>
            <a:r>
              <a:rPr lang="en-US" sz="3600" dirty="0" smtClean="0"/>
              <a:t>10. How were paragraphs 40, 52, and 80 of Passage 1 alike?</a:t>
            </a:r>
          </a:p>
          <a:p>
            <a:endParaRPr lang="en-US" sz="3600" dirty="0"/>
          </a:p>
        </p:txBody>
      </p:sp>
      <p:pic>
        <p:nvPicPr>
          <p:cNvPr id="4" name="Picture 3"/>
          <p:cNvPicPr>
            <a:picLocks noChangeAspect="1"/>
          </p:cNvPicPr>
          <p:nvPr/>
        </p:nvPicPr>
        <p:blipFill>
          <a:blip r:embed="rId3"/>
          <a:stretch>
            <a:fillRect/>
          </a:stretch>
        </p:blipFill>
        <p:spPr>
          <a:xfrm>
            <a:off x="3004527" y="4403461"/>
            <a:ext cx="2622550" cy="2173133"/>
          </a:xfrm>
          <a:prstGeom prst="rect">
            <a:avLst/>
          </a:prstGeom>
        </p:spPr>
      </p:pic>
    </p:spTree>
    <p:extLst>
      <p:ext uri="{BB962C8B-B14F-4D97-AF65-F5344CB8AC3E}">
        <p14:creationId xmlns:p14="http://schemas.microsoft.com/office/powerpoint/2010/main" val="3049972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627077" cy="474133"/>
          </a:xfrm>
        </p:spPr>
        <p:txBody>
          <a:bodyPr/>
          <a:lstStyle/>
          <a:p>
            <a:r>
              <a:rPr lang="en-US" sz="3200" dirty="0"/>
              <a:t>B</a:t>
            </a:r>
            <a:r>
              <a:rPr lang="en-US" sz="3200" dirty="0" smtClean="0"/>
              <a:t>efore Reading</a:t>
            </a:r>
            <a:endParaRPr lang="en-US" sz="3200" dirty="0"/>
          </a:p>
        </p:txBody>
      </p:sp>
      <p:sp>
        <p:nvSpPr>
          <p:cNvPr id="3" name="Text Placeholder 2"/>
          <p:cNvSpPr>
            <a:spLocks noGrp="1"/>
          </p:cNvSpPr>
          <p:nvPr>
            <p:ph type="body" idx="1"/>
          </p:nvPr>
        </p:nvSpPr>
        <p:spPr>
          <a:xfrm>
            <a:off x="1" y="326571"/>
            <a:ext cx="7228908" cy="6531429"/>
          </a:xfrm>
        </p:spPr>
        <p:txBody>
          <a:bodyPr>
            <a:noAutofit/>
          </a:bodyPr>
          <a:lstStyle/>
          <a:p>
            <a:r>
              <a:rPr lang="en-US" sz="2000" dirty="0" smtClean="0"/>
              <a:t>An author, especially a novelist, will add </a:t>
            </a:r>
            <a:r>
              <a:rPr lang="en-US" sz="2000" b="1" u="sng" dirty="0" smtClean="0"/>
              <a:t>plot complexity</a:t>
            </a:r>
            <a:r>
              <a:rPr lang="en-US" sz="2000" dirty="0" smtClean="0"/>
              <a:t> to keep the reader engaged in the story’s structure. We have covered some aspects of plot complexity, but some will be relatively new. </a:t>
            </a:r>
          </a:p>
          <a:p>
            <a:endParaRPr lang="en-US" sz="2000" dirty="0" smtClean="0"/>
          </a:p>
          <a:p>
            <a:r>
              <a:rPr lang="en-US" sz="2000" dirty="0" smtClean="0"/>
              <a:t>1. </a:t>
            </a:r>
            <a:r>
              <a:rPr lang="en-US" sz="2000" b="1" u="sng" dirty="0" smtClean="0"/>
              <a:t>Pacing</a:t>
            </a:r>
            <a:r>
              <a:rPr lang="en-US" sz="2000" dirty="0" smtClean="0"/>
              <a:t> is the speed and manner in which a story unfolds. It can be as simple as the use of less </a:t>
            </a:r>
            <a:r>
              <a:rPr lang="en-US" sz="2000" b="1" u="sng" dirty="0" smtClean="0"/>
              <a:t>dialogue</a:t>
            </a:r>
            <a:r>
              <a:rPr lang="en-US" sz="2000" dirty="0"/>
              <a:t> </a:t>
            </a:r>
            <a:r>
              <a:rPr lang="en-US" sz="2000" dirty="0" smtClean="0"/>
              <a:t>and descriptions in a short story versus a novel. Typical pacing “drags out” the exposition/ rising action while the climax/falling action/resolution are swift. </a:t>
            </a:r>
          </a:p>
          <a:p>
            <a:r>
              <a:rPr lang="en-US" sz="2000" dirty="0" smtClean="0"/>
              <a:t>Pacing can also refer to the time sequence in the story. Did it occur in a day, a month, a year, or a decade? </a:t>
            </a:r>
            <a:r>
              <a:rPr lang="en-US" sz="2000" dirty="0"/>
              <a:t>How was crucial information delivered? Was it delivered through dialogue or descriptions and why</a:t>
            </a:r>
            <a:r>
              <a:rPr lang="en-US" sz="2000" dirty="0" smtClean="0"/>
              <a:t>? What was the </a:t>
            </a:r>
            <a:r>
              <a:rPr lang="en-US" sz="2000" b="1" u="sng" dirty="0" smtClean="0"/>
              <a:t>inciting incident</a:t>
            </a:r>
            <a:r>
              <a:rPr lang="en-US" sz="2000" dirty="0" smtClean="0"/>
              <a:t> and why?                 </a:t>
            </a:r>
            <a:endParaRPr lang="en-US" sz="2000" dirty="0"/>
          </a:p>
          <a:p>
            <a:r>
              <a:rPr lang="en-US" sz="2000" dirty="0" smtClean="0"/>
              <a:t>Did the author use </a:t>
            </a:r>
            <a:r>
              <a:rPr lang="en-US" sz="2000" b="1" u="sng" dirty="0" smtClean="0"/>
              <a:t>cliffhangers</a:t>
            </a:r>
            <a:r>
              <a:rPr lang="en-US" sz="2000" dirty="0" smtClean="0"/>
              <a:t> and why? </a:t>
            </a:r>
            <a:endParaRPr lang="en-US" sz="2000" dirty="0"/>
          </a:p>
          <a:p>
            <a:endParaRPr lang="en-US" sz="2000" dirty="0" smtClean="0"/>
          </a:p>
          <a:p>
            <a:r>
              <a:rPr lang="en-US" sz="2000" dirty="0" smtClean="0"/>
              <a:t>2. </a:t>
            </a:r>
            <a:r>
              <a:rPr lang="en-US" sz="2000" b="1" u="sng" dirty="0" smtClean="0"/>
              <a:t>Parallel</a:t>
            </a:r>
            <a:r>
              <a:rPr lang="en-US" sz="2000" dirty="0" smtClean="0"/>
              <a:t> (or sub) </a:t>
            </a:r>
            <a:r>
              <a:rPr lang="en-US" sz="2000" b="1" u="sng" dirty="0" smtClean="0"/>
              <a:t>plots</a:t>
            </a:r>
            <a:r>
              <a:rPr lang="en-US" sz="2000" dirty="0" smtClean="0"/>
              <a:t> can be a form of pacing. These are obvious in sitcoms and </a:t>
            </a:r>
            <a:r>
              <a:rPr lang="en-US" sz="2000" dirty="0" err="1" smtClean="0"/>
              <a:t>telenovelas</a:t>
            </a:r>
            <a:r>
              <a:rPr lang="en-US" sz="2000" dirty="0" smtClean="0"/>
              <a:t> but usually more discreet in literature. Often a novel will have multiple conflicts and therefore multiple “plots”. Pacing comes into play when analyzing how the parallel plots interact and which plot takes priority.            </a:t>
            </a:r>
            <a:endParaRPr lang="en-US" sz="2000" dirty="0"/>
          </a:p>
        </p:txBody>
      </p:sp>
    </p:spTree>
    <p:extLst>
      <p:ext uri="{BB962C8B-B14F-4D97-AF65-F5344CB8AC3E}">
        <p14:creationId xmlns:p14="http://schemas.microsoft.com/office/powerpoint/2010/main" val="4577236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627077" cy="737936"/>
          </a:xfrm>
        </p:spPr>
        <p:txBody>
          <a:bodyPr/>
          <a:lstStyle/>
          <a:p>
            <a:r>
              <a:rPr lang="en-US" sz="4000" dirty="0" smtClean="0"/>
              <a:t>During/After Reading</a:t>
            </a:r>
            <a:endParaRPr lang="en-US" sz="4000" dirty="0"/>
          </a:p>
        </p:txBody>
      </p:sp>
      <p:sp>
        <p:nvSpPr>
          <p:cNvPr id="3" name="Text Placeholder 2"/>
          <p:cNvSpPr>
            <a:spLocks noGrp="1"/>
          </p:cNvSpPr>
          <p:nvPr>
            <p:ph type="body" idx="1"/>
          </p:nvPr>
        </p:nvSpPr>
        <p:spPr>
          <a:xfrm>
            <a:off x="1" y="737936"/>
            <a:ext cx="7228908" cy="5988135"/>
          </a:xfrm>
        </p:spPr>
        <p:txBody>
          <a:bodyPr>
            <a:normAutofit lnSpcReduction="10000"/>
          </a:bodyPr>
          <a:lstStyle/>
          <a:p>
            <a:r>
              <a:rPr lang="en-US" sz="2500" dirty="0" smtClean="0"/>
              <a:t>11. </a:t>
            </a:r>
            <a:r>
              <a:rPr lang="en-US" sz="2500" b="1" dirty="0" smtClean="0"/>
              <a:t>(Passage 2, paragraphs 1-13) </a:t>
            </a:r>
            <a:r>
              <a:rPr lang="en-US" sz="2500" dirty="0" smtClean="0"/>
              <a:t>Summarize the T-Rex’s attacks and Tim’s attempts to keep himself safe by filling in these blanks:</a:t>
            </a:r>
          </a:p>
          <a:p>
            <a:endParaRPr lang="en-US" sz="2500" dirty="0" smtClean="0"/>
          </a:p>
          <a:p>
            <a:r>
              <a:rPr lang="en-US" sz="2500" dirty="0" smtClean="0"/>
              <a:t>[a] Tim forces Lex to hold her breath </a:t>
            </a:r>
            <a:r>
              <a:rPr lang="mr-IN" sz="2500" dirty="0" smtClean="0"/>
              <a:t>–</a:t>
            </a:r>
            <a:r>
              <a:rPr lang="en-US" sz="2500" dirty="0" smtClean="0"/>
              <a:t> ___________ </a:t>
            </a:r>
            <a:endParaRPr lang="en-US" sz="2500" i="1" dirty="0" smtClean="0"/>
          </a:p>
          <a:p>
            <a:endParaRPr lang="en-US" sz="2500" dirty="0" smtClean="0"/>
          </a:p>
          <a:p>
            <a:r>
              <a:rPr lang="en-US" sz="2500" dirty="0" smtClean="0"/>
              <a:t>[</a:t>
            </a:r>
            <a:r>
              <a:rPr lang="en-US" sz="2500" dirty="0"/>
              <a:t>b</a:t>
            </a:r>
            <a:r>
              <a:rPr lang="en-US" sz="2500" dirty="0" smtClean="0"/>
              <a:t>] _______________ </a:t>
            </a:r>
            <a:r>
              <a:rPr lang="mr-IN" sz="2500" dirty="0" smtClean="0"/>
              <a:t>–</a:t>
            </a:r>
            <a:r>
              <a:rPr lang="en-US" sz="2500" dirty="0" smtClean="0"/>
              <a:t> T-Rex climbs on the roof of the vehicle then looks and reaches inside, thrusting the kids     </a:t>
            </a:r>
          </a:p>
          <a:p>
            <a:endParaRPr lang="en-US" sz="2500" dirty="0" smtClean="0"/>
          </a:p>
          <a:p>
            <a:r>
              <a:rPr lang="en-US" sz="2500" dirty="0" smtClean="0"/>
              <a:t>[c] A bleeding Tim wakes up an unconscious Lex </a:t>
            </a:r>
            <a:r>
              <a:rPr lang="mr-IN" sz="2500" dirty="0" smtClean="0"/>
              <a:t>–</a:t>
            </a:r>
            <a:r>
              <a:rPr lang="en-US" sz="2500" dirty="0" smtClean="0"/>
              <a:t>  ___________________________</a:t>
            </a:r>
          </a:p>
          <a:p>
            <a:endParaRPr lang="en-US" sz="2500" dirty="0"/>
          </a:p>
          <a:p>
            <a:r>
              <a:rPr lang="en-US" sz="2500" dirty="0" smtClean="0"/>
              <a:t>[d] ____________________ </a:t>
            </a:r>
            <a:r>
              <a:rPr lang="mr-IN" sz="2500" dirty="0" smtClean="0"/>
              <a:t>–</a:t>
            </a:r>
            <a:r>
              <a:rPr lang="en-US" sz="2500" dirty="0" smtClean="0"/>
              <a:t> T-Rex juggles the vehicle before tossing it over an elevation.   </a:t>
            </a:r>
          </a:p>
          <a:p>
            <a:endParaRPr lang="en-US" sz="3600" dirty="0" smtClean="0"/>
          </a:p>
          <a:p>
            <a:endParaRPr lang="en-US" sz="3600" dirty="0"/>
          </a:p>
        </p:txBody>
      </p:sp>
    </p:spTree>
    <p:extLst>
      <p:ext uri="{BB962C8B-B14F-4D97-AF65-F5344CB8AC3E}">
        <p14:creationId xmlns:p14="http://schemas.microsoft.com/office/powerpoint/2010/main" val="10561726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627077" cy="770020"/>
          </a:xfrm>
        </p:spPr>
        <p:txBody>
          <a:bodyPr/>
          <a:lstStyle/>
          <a:p>
            <a:r>
              <a:rPr lang="en-US" sz="4000" dirty="0" smtClean="0"/>
              <a:t>During/After Reading</a:t>
            </a:r>
            <a:endParaRPr lang="en-US" sz="4000" dirty="0"/>
          </a:p>
        </p:txBody>
      </p:sp>
      <p:sp>
        <p:nvSpPr>
          <p:cNvPr id="3" name="Text Placeholder 2"/>
          <p:cNvSpPr>
            <a:spLocks noGrp="1"/>
          </p:cNvSpPr>
          <p:nvPr>
            <p:ph type="body" idx="1"/>
          </p:nvPr>
        </p:nvSpPr>
        <p:spPr>
          <a:xfrm>
            <a:off x="1" y="770020"/>
            <a:ext cx="7228908" cy="5956051"/>
          </a:xfrm>
        </p:spPr>
        <p:txBody>
          <a:bodyPr>
            <a:normAutofit/>
          </a:bodyPr>
          <a:lstStyle/>
          <a:p>
            <a:r>
              <a:rPr lang="en-US" sz="3600" dirty="0" smtClean="0"/>
              <a:t>12. </a:t>
            </a:r>
            <a:r>
              <a:rPr lang="en-US" sz="3600" b="1" dirty="0" smtClean="0"/>
              <a:t>(Passage 1, paragraphs 74-80; Passage 2, paragraphs 12-13) </a:t>
            </a:r>
          </a:p>
          <a:p>
            <a:r>
              <a:rPr lang="en-US" sz="3600" dirty="0" smtClean="0"/>
              <a:t>Describe AND compare the cliffhangers. What happened to </a:t>
            </a:r>
            <a:r>
              <a:rPr lang="en-US" sz="3600" dirty="0" err="1" smtClean="0"/>
              <a:t>Eckels</a:t>
            </a:r>
            <a:r>
              <a:rPr lang="en-US" sz="3600" dirty="0" smtClean="0"/>
              <a:t>? What happened to Tim? </a:t>
            </a:r>
            <a:r>
              <a:rPr lang="en-US" sz="3600" b="1" u="sng" dirty="0" smtClean="0"/>
              <a:t>CITE EVIDENCE for each</a:t>
            </a:r>
            <a:r>
              <a:rPr lang="en-US" sz="3600" dirty="0" smtClean="0"/>
              <a:t>.</a:t>
            </a:r>
          </a:p>
          <a:p>
            <a:endParaRPr lang="en-US" sz="3600" dirty="0"/>
          </a:p>
          <a:p>
            <a:r>
              <a:rPr lang="en-US" sz="3600" dirty="0" smtClean="0"/>
              <a:t>    </a:t>
            </a:r>
            <a:endParaRPr lang="en-US" sz="3600" dirty="0"/>
          </a:p>
          <a:p>
            <a:r>
              <a:rPr lang="en-US" sz="3600" dirty="0" smtClean="0"/>
              <a:t>  </a:t>
            </a:r>
            <a:endParaRPr lang="en-US" sz="36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5813" y="4425259"/>
            <a:ext cx="3900471" cy="2072125"/>
          </a:xfrm>
          <a:prstGeom prst="rect">
            <a:avLst/>
          </a:prstGeom>
        </p:spPr>
      </p:pic>
    </p:spTree>
    <p:extLst>
      <p:ext uri="{BB962C8B-B14F-4D97-AF65-F5344CB8AC3E}">
        <p14:creationId xmlns:p14="http://schemas.microsoft.com/office/powerpoint/2010/main" val="742160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497053" cy="608209"/>
          </a:xfrm>
        </p:spPr>
        <p:txBody>
          <a:bodyPr/>
          <a:lstStyle/>
          <a:p>
            <a:r>
              <a:rPr lang="en-US" sz="3600" dirty="0" smtClean="0"/>
              <a:t>After Reading</a:t>
            </a:r>
            <a:endParaRPr lang="en-US" sz="3600" dirty="0"/>
          </a:p>
        </p:txBody>
      </p:sp>
      <p:sp>
        <p:nvSpPr>
          <p:cNvPr id="3" name="Text Placeholder 2"/>
          <p:cNvSpPr>
            <a:spLocks noGrp="1"/>
          </p:cNvSpPr>
          <p:nvPr>
            <p:ph type="body" idx="1"/>
          </p:nvPr>
        </p:nvSpPr>
        <p:spPr>
          <a:xfrm>
            <a:off x="1" y="737418"/>
            <a:ext cx="7228908" cy="5988653"/>
          </a:xfrm>
        </p:spPr>
        <p:txBody>
          <a:bodyPr>
            <a:normAutofit lnSpcReduction="10000"/>
          </a:bodyPr>
          <a:lstStyle/>
          <a:p>
            <a:r>
              <a:rPr lang="en-US" sz="2400" dirty="0"/>
              <a:t>1. Using the </a:t>
            </a:r>
            <a:r>
              <a:rPr lang="en-US" sz="2400" dirty="0" smtClean="0"/>
              <a:t>example on pag</a:t>
            </a:r>
            <a:r>
              <a:rPr lang="en-US" sz="2400" dirty="0"/>
              <a:t>e</a:t>
            </a:r>
            <a:r>
              <a:rPr lang="en-US" sz="2400" dirty="0" smtClean="0"/>
              <a:t> 7, </a:t>
            </a:r>
            <a:r>
              <a:rPr lang="en-US" sz="2400" dirty="0"/>
              <a:t>complete the </a:t>
            </a:r>
            <a:r>
              <a:rPr lang="en-US" sz="2400" dirty="0" smtClean="0"/>
              <a:t>organizer on page 8 </a:t>
            </a:r>
            <a:r>
              <a:rPr lang="en-US" sz="2400" dirty="0"/>
              <a:t>for three events from “A Sound of Thunder”. Each of the three events must be a different plot element: pacing, parallel plot, irony (situational or dramatic), flashback, foreshadowing, and complex character.</a:t>
            </a:r>
          </a:p>
          <a:p>
            <a:endParaRPr lang="en-US" sz="2400" dirty="0" smtClean="0"/>
          </a:p>
          <a:p>
            <a:r>
              <a:rPr lang="en-US" sz="2400" dirty="0"/>
              <a:t>2</a:t>
            </a:r>
            <a:r>
              <a:rPr lang="en-US" sz="2400" dirty="0" smtClean="0"/>
              <a:t>. </a:t>
            </a:r>
            <a:r>
              <a:rPr lang="en-US" sz="2400" dirty="0"/>
              <a:t>Using the blank white side of three index cards, create three full color drawings featuring the three events from “A Sound of Thunder” from Step #1.</a:t>
            </a:r>
          </a:p>
          <a:p>
            <a:r>
              <a:rPr lang="en-US" sz="2400" dirty="0"/>
              <a:t> </a:t>
            </a:r>
          </a:p>
          <a:p>
            <a:r>
              <a:rPr lang="en-US" sz="2400" dirty="0"/>
              <a:t>3. Switch with a partner. Each of you will copy the Degrees of Plot Complexity organizer on the lined side of the index cards as you guess and analyze each others’ drawings.</a:t>
            </a:r>
          </a:p>
          <a:p>
            <a:r>
              <a:rPr lang="en-US" sz="2400" i="1" dirty="0"/>
              <a:t> </a:t>
            </a:r>
            <a:endParaRPr lang="en-US" sz="2400" dirty="0"/>
          </a:p>
        </p:txBody>
      </p:sp>
    </p:spTree>
    <p:extLst>
      <p:ext uri="{BB962C8B-B14F-4D97-AF65-F5344CB8AC3E}">
        <p14:creationId xmlns:p14="http://schemas.microsoft.com/office/powerpoint/2010/main" val="12008655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5688106" cy="693174"/>
          </a:xfrm>
        </p:spPr>
        <p:txBody>
          <a:bodyPr/>
          <a:lstStyle/>
          <a:p>
            <a:r>
              <a:rPr lang="en-US" sz="4000" dirty="0" smtClean="0"/>
              <a:t>After Reading </a:t>
            </a:r>
            <a:endParaRPr lang="en-US" sz="4000" u="sng" dirty="0"/>
          </a:p>
        </p:txBody>
      </p:sp>
      <p:sp>
        <p:nvSpPr>
          <p:cNvPr id="3" name="Text Placeholder 2"/>
          <p:cNvSpPr>
            <a:spLocks noGrp="1"/>
          </p:cNvSpPr>
          <p:nvPr>
            <p:ph type="body" idx="1"/>
          </p:nvPr>
        </p:nvSpPr>
        <p:spPr>
          <a:xfrm>
            <a:off x="1" y="693175"/>
            <a:ext cx="7064801" cy="6032895"/>
          </a:xfrm>
        </p:spPr>
        <p:txBody>
          <a:bodyPr>
            <a:normAutofit/>
          </a:bodyPr>
          <a:lstStyle/>
          <a:p>
            <a:pPr>
              <a:buFont typeface="Arial" charset="0"/>
              <a:buChar char="•"/>
            </a:pPr>
            <a:r>
              <a:rPr lang="en-US" sz="2800" dirty="0"/>
              <a:t>Make sure you have someone else’s packet. </a:t>
            </a:r>
          </a:p>
          <a:p>
            <a:pPr>
              <a:buFont typeface="Arial" charset="0"/>
              <a:buChar char="•"/>
            </a:pPr>
            <a:endParaRPr lang="en-US" sz="2800" dirty="0" smtClean="0"/>
          </a:p>
          <a:p>
            <a:pPr>
              <a:buFont typeface="Arial" charset="0"/>
              <a:buChar char="•"/>
            </a:pPr>
            <a:r>
              <a:rPr lang="en-US" sz="2800" dirty="0" smtClean="0"/>
              <a:t>On </a:t>
            </a:r>
            <a:r>
              <a:rPr lang="en-US" sz="2800" dirty="0"/>
              <a:t>the front, label “Graded by _______________” [insert your name]. </a:t>
            </a:r>
          </a:p>
          <a:p>
            <a:pPr>
              <a:buFont typeface="Arial" charset="0"/>
              <a:buChar char="•"/>
            </a:pPr>
            <a:endParaRPr lang="en-US" sz="2800" dirty="0" smtClean="0"/>
          </a:p>
          <a:p>
            <a:pPr>
              <a:buFont typeface="Arial" charset="0"/>
              <a:buChar char="•"/>
            </a:pPr>
            <a:r>
              <a:rPr lang="en-US" sz="2800" dirty="0" smtClean="0"/>
              <a:t>Turn </a:t>
            </a:r>
            <a:r>
              <a:rPr lang="en-US" sz="2800" dirty="0"/>
              <a:t>to the multiple choice. GRAB A PEN MAKING SURE IT IS A DIFFERENT COLOR THAN WHAT THE PERSON USED.  </a:t>
            </a:r>
          </a:p>
          <a:p>
            <a:pPr>
              <a:buFont typeface="Arial" charset="0"/>
              <a:buChar char="•"/>
            </a:pPr>
            <a:endParaRPr lang="en-US" sz="2800" dirty="0" smtClean="0"/>
          </a:p>
          <a:p>
            <a:pPr>
              <a:buFont typeface="Arial" charset="0"/>
              <a:buChar char="•"/>
            </a:pPr>
            <a:r>
              <a:rPr lang="en-US" sz="2800" dirty="0" smtClean="0"/>
              <a:t>Mark </a:t>
            </a:r>
            <a:r>
              <a:rPr lang="en-US" sz="2800" dirty="0"/>
              <a:t>with an X across the number only if the question was answered incorrectly or not at all.  </a:t>
            </a:r>
          </a:p>
        </p:txBody>
      </p:sp>
    </p:spTree>
    <p:extLst>
      <p:ext uri="{BB962C8B-B14F-4D97-AF65-F5344CB8AC3E}">
        <p14:creationId xmlns:p14="http://schemas.microsoft.com/office/powerpoint/2010/main" val="20945528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5688106" cy="693174"/>
          </a:xfrm>
        </p:spPr>
        <p:txBody>
          <a:bodyPr/>
          <a:lstStyle/>
          <a:p>
            <a:r>
              <a:rPr lang="en-US" sz="4000" dirty="0" smtClean="0"/>
              <a:t>After Reading </a:t>
            </a:r>
            <a:endParaRPr lang="en-US" sz="4000" u="sng" dirty="0"/>
          </a:p>
        </p:txBody>
      </p:sp>
      <p:sp>
        <p:nvSpPr>
          <p:cNvPr id="3" name="Text Placeholder 2"/>
          <p:cNvSpPr>
            <a:spLocks noGrp="1"/>
          </p:cNvSpPr>
          <p:nvPr>
            <p:ph type="body" idx="1"/>
          </p:nvPr>
        </p:nvSpPr>
        <p:spPr>
          <a:xfrm>
            <a:off x="1" y="693175"/>
            <a:ext cx="7064801" cy="6032895"/>
          </a:xfrm>
        </p:spPr>
        <p:txBody>
          <a:bodyPr>
            <a:normAutofit fontScale="92500"/>
          </a:bodyPr>
          <a:lstStyle/>
          <a:p>
            <a:r>
              <a:rPr lang="en-US" sz="2400" b="1" dirty="0"/>
              <a:t>SUBSKILL </a:t>
            </a:r>
            <a:r>
              <a:rPr lang="en-US" sz="2400" b="1" dirty="0" smtClean="0"/>
              <a:t>1</a:t>
            </a:r>
          </a:p>
          <a:p>
            <a:r>
              <a:rPr lang="en-US" sz="2400" dirty="0"/>
              <a:t>1. </a:t>
            </a:r>
            <a:r>
              <a:rPr lang="en-US" sz="2400" dirty="0" smtClean="0"/>
              <a:t>Select </a:t>
            </a:r>
            <a:r>
              <a:rPr lang="en-US" sz="2400" dirty="0"/>
              <a:t>TWO ways that </a:t>
            </a:r>
            <a:r>
              <a:rPr lang="en-US" sz="2400" dirty="0" err="1"/>
              <a:t>Eckels</a:t>
            </a:r>
            <a:r>
              <a:rPr lang="en-US" sz="2400" dirty="0"/>
              <a:t>’ interactions with Travis and </a:t>
            </a:r>
            <a:r>
              <a:rPr lang="en-US" sz="2400" dirty="0" err="1"/>
              <a:t>Lesperance</a:t>
            </a:r>
            <a:r>
              <a:rPr lang="en-US" sz="2400" dirty="0"/>
              <a:t> support </a:t>
            </a:r>
            <a:r>
              <a:rPr lang="en-US" sz="2400" dirty="0" err="1"/>
              <a:t>Eckels</a:t>
            </a:r>
            <a:r>
              <a:rPr lang="en-US" sz="2400" dirty="0"/>
              <a:t>’ character development in Passage 1.</a:t>
            </a:r>
          </a:p>
          <a:p>
            <a:endParaRPr lang="en-US" sz="2400" dirty="0" smtClean="0"/>
          </a:p>
          <a:p>
            <a:r>
              <a:rPr lang="en-US" sz="2400" dirty="0" smtClean="0"/>
              <a:t>A</a:t>
            </a:r>
            <a:r>
              <a:rPr lang="en-US" sz="2400" dirty="0"/>
              <a:t>. </a:t>
            </a:r>
            <a:r>
              <a:rPr lang="en-US" sz="2400" dirty="0" err="1"/>
              <a:t>Eckels</a:t>
            </a:r>
            <a:r>
              <a:rPr lang="en-US" sz="2400" dirty="0"/>
              <a:t> analyzed how the world’s problems were so distant whilst looking at the prehistoric environment    </a:t>
            </a:r>
          </a:p>
          <a:p>
            <a:endParaRPr lang="en-US" sz="2400" dirty="0" smtClean="0"/>
          </a:p>
          <a:p>
            <a:r>
              <a:rPr lang="en-US" sz="2400" dirty="0" smtClean="0"/>
              <a:t>B</a:t>
            </a:r>
            <a:r>
              <a:rPr lang="en-US" sz="2400" dirty="0"/>
              <a:t>. </a:t>
            </a:r>
            <a:r>
              <a:rPr lang="en-US" sz="2400" dirty="0" err="1"/>
              <a:t>Eckels</a:t>
            </a:r>
            <a:r>
              <a:rPr lang="en-US" sz="2400" dirty="0"/>
              <a:t> bragged about his hunting experience to </a:t>
            </a:r>
            <a:r>
              <a:rPr lang="en-US" sz="2400" dirty="0" err="1"/>
              <a:t>Lesperance</a:t>
            </a:r>
            <a:r>
              <a:rPr lang="en-US" sz="2400" dirty="0"/>
              <a:t> and to the man behind the desk      </a:t>
            </a:r>
          </a:p>
          <a:p>
            <a:endParaRPr lang="en-US" sz="2400" dirty="0" smtClean="0"/>
          </a:p>
          <a:p>
            <a:r>
              <a:rPr lang="en-US" sz="2400" dirty="0" smtClean="0"/>
              <a:t>C</a:t>
            </a:r>
            <a:r>
              <a:rPr lang="en-US" sz="2400" dirty="0"/>
              <a:t>. </a:t>
            </a:r>
            <a:r>
              <a:rPr lang="en-US" sz="2400" dirty="0" err="1"/>
              <a:t>Eckels</a:t>
            </a:r>
            <a:r>
              <a:rPr lang="en-US" sz="2400" dirty="0"/>
              <a:t> discussed the outcome of the </a:t>
            </a:r>
            <a:r>
              <a:rPr lang="en-US" sz="2400" dirty="0" err="1"/>
              <a:t>Deutscher</a:t>
            </a:r>
            <a:r>
              <a:rPr lang="en-US" sz="2400" dirty="0"/>
              <a:t>-Keith election and the notion of fleeing the present</a:t>
            </a:r>
          </a:p>
          <a:p>
            <a:endParaRPr lang="en-US" sz="2400" dirty="0" smtClean="0"/>
          </a:p>
          <a:p>
            <a:r>
              <a:rPr lang="en-US" sz="2400" dirty="0" smtClean="0"/>
              <a:t>D</a:t>
            </a:r>
            <a:r>
              <a:rPr lang="en-US" sz="2400" dirty="0"/>
              <a:t>. </a:t>
            </a:r>
            <a:r>
              <a:rPr lang="en-US" sz="2400" dirty="0" err="1"/>
              <a:t>Eckels</a:t>
            </a:r>
            <a:r>
              <a:rPr lang="en-US" sz="2400" dirty="0"/>
              <a:t> was at Travis’ mercy; the ruthless Travis forced </a:t>
            </a:r>
            <a:r>
              <a:rPr lang="en-US" sz="2400" dirty="0" err="1"/>
              <a:t>Eckels</a:t>
            </a:r>
            <a:r>
              <a:rPr lang="en-US" sz="2400" dirty="0"/>
              <a:t> to retrieve the bullets from the T-Rex carcass </a:t>
            </a:r>
            <a:endParaRPr lang="en-US" sz="2800" b="1" dirty="0"/>
          </a:p>
        </p:txBody>
      </p:sp>
    </p:spTree>
    <p:extLst>
      <p:ext uri="{BB962C8B-B14F-4D97-AF65-F5344CB8AC3E}">
        <p14:creationId xmlns:p14="http://schemas.microsoft.com/office/powerpoint/2010/main" val="15977915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2367644" cy="440870"/>
          </a:xfrm>
        </p:spPr>
        <p:txBody>
          <a:bodyPr/>
          <a:lstStyle/>
          <a:p>
            <a:r>
              <a:rPr lang="en-US" sz="2800" dirty="0" smtClean="0"/>
              <a:t>After Reading </a:t>
            </a:r>
            <a:endParaRPr lang="en-US" sz="2800" u="sng" dirty="0"/>
          </a:p>
        </p:txBody>
      </p:sp>
      <p:sp>
        <p:nvSpPr>
          <p:cNvPr id="3" name="Text Placeholder 2"/>
          <p:cNvSpPr>
            <a:spLocks noGrp="1"/>
          </p:cNvSpPr>
          <p:nvPr>
            <p:ph type="body" idx="1"/>
          </p:nvPr>
        </p:nvSpPr>
        <p:spPr>
          <a:xfrm>
            <a:off x="1" y="693175"/>
            <a:ext cx="7462156" cy="6032895"/>
          </a:xfrm>
        </p:spPr>
        <p:txBody>
          <a:bodyPr>
            <a:normAutofit/>
          </a:bodyPr>
          <a:lstStyle/>
          <a:p>
            <a:r>
              <a:rPr lang="en-US" sz="2000" dirty="0" smtClean="0"/>
              <a:t>2. Select </a:t>
            </a:r>
            <a:r>
              <a:rPr lang="en-US" sz="2000" dirty="0"/>
              <a:t>four choices to create a summary of Passage 1. Order the sentences so the summary reflects the arrangement of ideas in the passage. No answer will be used more than once. </a:t>
            </a:r>
            <a:r>
              <a:rPr lang="en-US" sz="2000" dirty="0" smtClean="0"/>
              <a:t>Some </a:t>
            </a:r>
            <a:r>
              <a:rPr lang="en-US" sz="2000" dirty="0"/>
              <a:t>will not be used at all</a:t>
            </a:r>
            <a:r>
              <a:rPr lang="en-US" sz="2000" dirty="0" smtClean="0"/>
              <a:t>.</a:t>
            </a:r>
          </a:p>
          <a:p>
            <a:endParaRPr lang="en-US" sz="2400" dirty="0"/>
          </a:p>
          <a:p>
            <a:r>
              <a:rPr lang="en-US" sz="2400" dirty="0" smtClean="0"/>
              <a:t> </a:t>
            </a:r>
            <a:endParaRPr lang="en-US" sz="2800" b="1" dirty="0"/>
          </a:p>
        </p:txBody>
      </p:sp>
      <p:graphicFrame>
        <p:nvGraphicFramePr>
          <p:cNvPr id="6" name="Table 5"/>
          <p:cNvGraphicFramePr>
            <a:graphicFrameLocks noGrp="1"/>
          </p:cNvGraphicFramePr>
          <p:nvPr>
            <p:extLst>
              <p:ext uri="{D42A27DB-BD31-4B8C-83A1-F6EECF244321}">
                <p14:modId xmlns:p14="http://schemas.microsoft.com/office/powerpoint/2010/main" val="1008831865"/>
              </p:ext>
            </p:extLst>
          </p:nvPr>
        </p:nvGraphicFramePr>
        <p:xfrm>
          <a:off x="-1" y="2161308"/>
          <a:ext cx="9144001" cy="4696691"/>
        </p:xfrm>
        <a:graphic>
          <a:graphicData uri="http://schemas.openxmlformats.org/drawingml/2006/table">
            <a:tbl>
              <a:tblPr firstRow="1" firstCol="1" bandRow="1">
                <a:tableStyleId>{5C22544A-7EE6-4342-B048-85BDC9FD1C3A}</a:tableStyleId>
              </a:tblPr>
              <a:tblGrid>
                <a:gridCol w="9144001"/>
              </a:tblGrid>
              <a:tr h="530222">
                <a:tc>
                  <a:txBody>
                    <a:bodyPr/>
                    <a:lstStyle/>
                    <a:p>
                      <a:pPr marL="0" marR="0">
                        <a:spcBef>
                          <a:spcPts val="0"/>
                        </a:spcBef>
                        <a:spcAft>
                          <a:spcPts val="0"/>
                        </a:spcAft>
                      </a:pPr>
                      <a:r>
                        <a:rPr lang="en-US" sz="1100" dirty="0">
                          <a:effectLst/>
                        </a:rPr>
                        <a:t>A. In the year 2055, time travel had become a practical reality, and the company Time Safari Inc. offered wealthy adventurers the chance to travel back in time to hunt extinct species, such as dinosaurs. </a:t>
                      </a:r>
                    </a:p>
                    <a:p>
                      <a:pPr marL="0" marR="0">
                        <a:spcBef>
                          <a:spcPts val="0"/>
                        </a:spcBef>
                        <a:spcAft>
                          <a:spcPts val="0"/>
                        </a:spcAft>
                        <a:tabLst>
                          <a:tab pos="2457450" algn="l"/>
                          <a:tab pos="5429250" algn="l"/>
                          <a:tab pos="5886450" algn="l"/>
                        </a:tabLst>
                      </a:pPr>
                      <a:endParaRPr lang="en-US" sz="1100" dirty="0">
                        <a:effectLst/>
                        <a:latin typeface="Calibri" charset="0"/>
                        <a:ea typeface="Calibri" charset="0"/>
                        <a:cs typeface="Times New Roman" charset="0"/>
                      </a:endParaRPr>
                    </a:p>
                  </a:txBody>
                  <a:tcPr marL="50696" marR="50696" marT="0" marB="0"/>
                </a:tc>
              </a:tr>
              <a:tr h="550185">
                <a:tc>
                  <a:txBody>
                    <a:bodyPr/>
                    <a:lstStyle/>
                    <a:p>
                      <a:pPr marL="0" marR="0">
                        <a:spcBef>
                          <a:spcPts val="0"/>
                        </a:spcBef>
                        <a:spcAft>
                          <a:spcPts val="0"/>
                        </a:spcAft>
                      </a:pPr>
                      <a:r>
                        <a:rPr lang="en-US" sz="1100" dirty="0">
                          <a:effectLst/>
                        </a:rPr>
                        <a:t>B. A hunter named </a:t>
                      </a:r>
                      <a:r>
                        <a:rPr lang="en-US" sz="1100" dirty="0" err="1">
                          <a:effectLst/>
                        </a:rPr>
                        <a:t>Eckels</a:t>
                      </a:r>
                      <a:r>
                        <a:rPr lang="en-US" sz="1100" dirty="0">
                          <a:effectLst/>
                        </a:rPr>
                        <a:t> paid $10,000 to join a time-travel hunting party led by Travis the hunting guide that voyaged 65 million years into the past on a guided safari to kill a T-Rex during the Late Cretaceous period.</a:t>
                      </a:r>
                    </a:p>
                    <a:p>
                      <a:pPr marL="0" marR="0">
                        <a:spcBef>
                          <a:spcPts val="0"/>
                        </a:spcBef>
                        <a:spcAft>
                          <a:spcPts val="0"/>
                        </a:spcAft>
                        <a:tabLst>
                          <a:tab pos="2457450" algn="l"/>
                          <a:tab pos="5429250" algn="l"/>
                          <a:tab pos="5886450" algn="l"/>
                        </a:tabLst>
                      </a:pPr>
                      <a:r>
                        <a:rPr lang="en-US" sz="1100" dirty="0">
                          <a:effectLst/>
                        </a:rPr>
                        <a:t> </a:t>
                      </a:r>
                      <a:endParaRPr lang="en-US" sz="1100" dirty="0">
                        <a:effectLst/>
                        <a:latin typeface="Calibri" charset="0"/>
                        <a:ea typeface="Calibri" charset="0"/>
                        <a:cs typeface="Times New Roman" charset="0"/>
                      </a:endParaRPr>
                    </a:p>
                  </a:txBody>
                  <a:tcPr marL="50696" marR="50696" marT="0" marB="0"/>
                </a:tc>
              </a:tr>
              <a:tr h="550185">
                <a:tc>
                  <a:txBody>
                    <a:bodyPr/>
                    <a:lstStyle/>
                    <a:p>
                      <a:pPr marL="0" marR="0">
                        <a:spcBef>
                          <a:spcPts val="0"/>
                        </a:spcBef>
                        <a:spcAft>
                          <a:spcPts val="0"/>
                        </a:spcAft>
                      </a:pPr>
                      <a:r>
                        <a:rPr lang="en-US" sz="1100" dirty="0">
                          <a:effectLst/>
                        </a:rPr>
                        <a:t>C. As the party waited to depart, they discussed the recent presidential elections in which an apparently fascist candidate, </a:t>
                      </a:r>
                      <a:r>
                        <a:rPr lang="en-US" sz="1100" dirty="0" err="1">
                          <a:effectLst/>
                        </a:rPr>
                        <a:t>Deutscher</a:t>
                      </a:r>
                      <a:r>
                        <a:rPr lang="en-US" sz="1100" dirty="0">
                          <a:effectLst/>
                        </a:rPr>
                        <a:t>, had been defeated by the more moderate Keith, to the relief of many concerned.</a:t>
                      </a:r>
                    </a:p>
                    <a:p>
                      <a:pPr marL="0" marR="0">
                        <a:spcBef>
                          <a:spcPts val="0"/>
                        </a:spcBef>
                        <a:spcAft>
                          <a:spcPts val="0"/>
                        </a:spcAft>
                        <a:tabLst>
                          <a:tab pos="2457450" algn="l"/>
                          <a:tab pos="5429250" algn="l"/>
                          <a:tab pos="5886450" algn="l"/>
                        </a:tabLst>
                      </a:pPr>
                      <a:r>
                        <a:rPr lang="en-US" sz="1100" dirty="0">
                          <a:effectLst/>
                        </a:rPr>
                        <a:t> </a:t>
                      </a:r>
                      <a:endParaRPr lang="en-US" sz="1100" dirty="0">
                        <a:effectLst/>
                        <a:latin typeface="Calibri" charset="0"/>
                        <a:ea typeface="Calibri" charset="0"/>
                        <a:cs typeface="Times New Roman" charset="0"/>
                      </a:endParaRPr>
                    </a:p>
                  </a:txBody>
                  <a:tcPr marL="50696" marR="50696" marT="0" marB="0"/>
                </a:tc>
              </a:tr>
              <a:tr h="706962">
                <a:tc>
                  <a:txBody>
                    <a:bodyPr/>
                    <a:lstStyle/>
                    <a:p>
                      <a:r>
                        <a:rPr lang="en-US" sz="1100" dirty="0">
                          <a:effectLst/>
                        </a:rPr>
                        <a:t>D. </a:t>
                      </a:r>
                      <a:r>
                        <a:rPr lang="en-US" sz="1100" b="1" kern="1200" dirty="0" smtClean="0">
                          <a:solidFill>
                            <a:schemeClr val="lt1"/>
                          </a:solidFill>
                          <a:effectLst/>
                          <a:latin typeface="+mn-lt"/>
                          <a:ea typeface="+mn-ea"/>
                          <a:cs typeface="+mn-cs"/>
                        </a:rPr>
                        <a:t>When the party arrived in the past, </a:t>
                      </a:r>
                      <a:r>
                        <a:rPr lang="en-US" sz="1100" b="1" kern="1200" dirty="0" err="1" smtClean="0">
                          <a:solidFill>
                            <a:schemeClr val="lt1"/>
                          </a:solidFill>
                          <a:effectLst/>
                          <a:latin typeface="+mn-lt"/>
                          <a:ea typeface="+mn-ea"/>
                          <a:cs typeface="+mn-cs"/>
                        </a:rPr>
                        <a:t>Lesperance</a:t>
                      </a:r>
                      <a:r>
                        <a:rPr lang="en-US" sz="1100" b="1" kern="1200" dirty="0" smtClean="0">
                          <a:solidFill>
                            <a:schemeClr val="lt1"/>
                          </a:solidFill>
                          <a:effectLst/>
                          <a:latin typeface="+mn-lt"/>
                          <a:ea typeface="+mn-ea"/>
                          <a:cs typeface="+mn-cs"/>
                        </a:rPr>
                        <a:t>, Travis’s assistant, warned </a:t>
                      </a:r>
                      <a:r>
                        <a:rPr lang="en-US" sz="1100" b="1" kern="1200" dirty="0" err="1" smtClean="0">
                          <a:solidFill>
                            <a:schemeClr val="lt1"/>
                          </a:solidFill>
                          <a:effectLst/>
                          <a:latin typeface="+mn-lt"/>
                          <a:ea typeface="+mn-ea"/>
                          <a:cs typeface="+mn-cs"/>
                        </a:rPr>
                        <a:t>Eckels</a:t>
                      </a:r>
                      <a:r>
                        <a:rPr lang="en-US" sz="1100" b="1" kern="1200" dirty="0" smtClean="0">
                          <a:solidFill>
                            <a:schemeClr val="lt1"/>
                          </a:solidFill>
                          <a:effectLst/>
                          <a:latin typeface="+mn-lt"/>
                          <a:ea typeface="+mn-ea"/>
                          <a:cs typeface="+mn-cs"/>
                        </a:rPr>
                        <a:t> and the two other hunters, Billings and Kramer, about the necessity of minimizing the events they change before they went back, since tiny alterations to the distant past could snowball into catastrophic changes in history.</a:t>
                      </a:r>
                    </a:p>
                    <a:p>
                      <a:pPr marL="0" marR="0">
                        <a:spcBef>
                          <a:spcPts val="0"/>
                        </a:spcBef>
                        <a:spcAft>
                          <a:spcPts val="0"/>
                        </a:spcAft>
                      </a:pPr>
                      <a:r>
                        <a:rPr lang="en-US" sz="1100" dirty="0">
                          <a:effectLst/>
                        </a:rPr>
                        <a:t> </a:t>
                      </a:r>
                      <a:endParaRPr lang="en-US" sz="1100" dirty="0">
                        <a:effectLst/>
                        <a:latin typeface="Calibri" charset="0"/>
                        <a:ea typeface="Calibri" charset="0"/>
                        <a:cs typeface="Times New Roman" charset="0"/>
                      </a:endParaRPr>
                    </a:p>
                  </a:txBody>
                  <a:tcPr marL="50696" marR="50696" marT="0" marB="0"/>
                </a:tc>
              </a:tr>
              <a:tr h="706962">
                <a:tc>
                  <a:txBody>
                    <a:bodyPr/>
                    <a:lstStyle/>
                    <a:p>
                      <a:r>
                        <a:rPr lang="en-US" sz="1100" dirty="0">
                          <a:effectLst/>
                        </a:rPr>
                        <a:t>E. </a:t>
                      </a:r>
                      <a:r>
                        <a:rPr lang="en-US" sz="1100" b="1" kern="1200" dirty="0" smtClean="0">
                          <a:solidFill>
                            <a:schemeClr val="lt1"/>
                          </a:solidFill>
                          <a:effectLst/>
                          <a:latin typeface="+mn-lt"/>
                          <a:ea typeface="+mn-ea"/>
                          <a:cs typeface="+mn-cs"/>
                        </a:rPr>
                        <a:t>Hunters were obliged to stay on a levitating path to avoid disrupting the past environment. Any deviation would be punished with hefty fines. Prior to the hunt, Time Safari scouts had been sent back to select and tag their prey, which would have died within minutes anyway, and whose death had been calculated to have minimal effect on the future.</a:t>
                      </a:r>
                    </a:p>
                    <a:p>
                      <a:pPr marL="0" marR="0">
                        <a:spcBef>
                          <a:spcPts val="0"/>
                        </a:spcBef>
                        <a:spcAft>
                          <a:spcPts val="0"/>
                        </a:spcAft>
                      </a:pPr>
                      <a:r>
                        <a:rPr lang="en-US" sz="1100" dirty="0">
                          <a:effectLst/>
                        </a:rPr>
                        <a:t> </a:t>
                      </a:r>
                      <a:endParaRPr lang="en-US" sz="1100" dirty="0">
                        <a:effectLst/>
                        <a:latin typeface="Calibri" charset="0"/>
                        <a:ea typeface="Calibri" charset="0"/>
                        <a:cs typeface="Times New Roman" charset="0"/>
                      </a:endParaRPr>
                    </a:p>
                  </a:txBody>
                  <a:tcPr marL="50696" marR="50696" marT="0" marB="0"/>
                </a:tc>
              </a:tr>
              <a:tr h="550185">
                <a:tc>
                  <a:txBody>
                    <a:bodyPr/>
                    <a:lstStyle/>
                    <a:p>
                      <a:pPr marL="0" marR="0">
                        <a:spcBef>
                          <a:spcPts val="0"/>
                        </a:spcBef>
                        <a:spcAft>
                          <a:spcPts val="0"/>
                        </a:spcAft>
                      </a:pPr>
                      <a:r>
                        <a:rPr lang="en-US" sz="1100" dirty="0">
                          <a:effectLst/>
                        </a:rPr>
                        <a:t>F. Although </a:t>
                      </a:r>
                      <a:r>
                        <a:rPr lang="en-US" sz="1100" dirty="0" err="1">
                          <a:effectLst/>
                        </a:rPr>
                        <a:t>Eckels</a:t>
                      </a:r>
                      <a:r>
                        <a:rPr lang="en-US" sz="1100" dirty="0">
                          <a:effectLst/>
                        </a:rPr>
                        <a:t> was initially excited about the hunt, when the monstrous T-Rex approached, he lost his nerve. </a:t>
                      </a:r>
                    </a:p>
                    <a:p>
                      <a:pPr marL="0" marR="0">
                        <a:spcBef>
                          <a:spcPts val="0"/>
                        </a:spcBef>
                        <a:spcAft>
                          <a:spcPts val="0"/>
                        </a:spcAft>
                      </a:pPr>
                      <a:r>
                        <a:rPr lang="en-US" sz="1100" dirty="0">
                          <a:effectLst/>
                        </a:rPr>
                        <a:t>Travis told him he could not leave, but </a:t>
                      </a:r>
                      <a:r>
                        <a:rPr lang="en-US" sz="1100" dirty="0" err="1">
                          <a:effectLst/>
                        </a:rPr>
                        <a:t>Eckels</a:t>
                      </a:r>
                      <a:r>
                        <a:rPr lang="en-US" sz="1100" dirty="0">
                          <a:effectLst/>
                        </a:rPr>
                        <a:t> panicked, stepped off the path, and ran into the forest.</a:t>
                      </a:r>
                    </a:p>
                    <a:p>
                      <a:pPr marL="0" marR="0">
                        <a:spcBef>
                          <a:spcPts val="0"/>
                        </a:spcBef>
                        <a:spcAft>
                          <a:spcPts val="0"/>
                        </a:spcAft>
                      </a:pPr>
                      <a:r>
                        <a:rPr lang="en-US" sz="1100" dirty="0">
                          <a:effectLst/>
                        </a:rPr>
                        <a:t> </a:t>
                      </a:r>
                      <a:endParaRPr lang="en-US" sz="1100" dirty="0">
                        <a:effectLst/>
                        <a:latin typeface="Calibri" charset="0"/>
                        <a:ea typeface="Calibri" charset="0"/>
                        <a:cs typeface="Times New Roman" charset="0"/>
                      </a:endParaRPr>
                    </a:p>
                  </a:txBody>
                  <a:tcPr marL="50696" marR="50696" marT="0" marB="0"/>
                </a:tc>
              </a:tr>
              <a:tr h="551805">
                <a:tc>
                  <a:txBody>
                    <a:bodyPr/>
                    <a:lstStyle/>
                    <a:p>
                      <a:pPr marL="0" marR="0">
                        <a:spcBef>
                          <a:spcPts val="0"/>
                        </a:spcBef>
                        <a:spcAft>
                          <a:spcPts val="0"/>
                        </a:spcAft>
                      </a:pPr>
                      <a:r>
                        <a:rPr lang="en-US" sz="1100" dirty="0">
                          <a:effectLst/>
                        </a:rPr>
                        <a:t>G. Realizing that </a:t>
                      </a:r>
                      <a:r>
                        <a:rPr lang="en-US" sz="1100" dirty="0" err="1">
                          <a:effectLst/>
                        </a:rPr>
                        <a:t>Eckels</a:t>
                      </a:r>
                      <a:r>
                        <a:rPr lang="en-US" sz="1100" dirty="0">
                          <a:effectLst/>
                        </a:rPr>
                        <a:t> has fallen off the path, Travis threatened to leave him in the past unless he removed the bullets from the dinosaur’s body, as the bullets could not be left behind; </a:t>
                      </a:r>
                      <a:r>
                        <a:rPr lang="en-US" sz="1100" dirty="0" err="1">
                          <a:effectLst/>
                        </a:rPr>
                        <a:t>Eckels</a:t>
                      </a:r>
                      <a:r>
                        <a:rPr lang="en-US" sz="1100" dirty="0">
                          <a:effectLst/>
                        </a:rPr>
                        <a:t> obeyed, but Travis remained furious, threatening on the return trip to shoot </a:t>
                      </a:r>
                      <a:r>
                        <a:rPr lang="en-US" sz="1100" dirty="0" err="1">
                          <a:effectLst/>
                        </a:rPr>
                        <a:t>Eckels</a:t>
                      </a:r>
                      <a:r>
                        <a:rPr lang="en-US" sz="1100" dirty="0">
                          <a:effectLst/>
                        </a:rPr>
                        <a:t>.</a:t>
                      </a:r>
                    </a:p>
                    <a:p>
                      <a:pPr marL="0" marR="0">
                        <a:spcBef>
                          <a:spcPts val="0"/>
                        </a:spcBef>
                        <a:spcAft>
                          <a:spcPts val="0"/>
                        </a:spcAft>
                        <a:tabLst>
                          <a:tab pos="2457450" algn="l"/>
                          <a:tab pos="5429250" algn="l"/>
                          <a:tab pos="5886450" algn="l"/>
                        </a:tabLst>
                      </a:pPr>
                      <a:r>
                        <a:rPr lang="en-US" sz="1100" dirty="0">
                          <a:effectLst/>
                        </a:rPr>
                        <a:t> </a:t>
                      </a:r>
                      <a:endParaRPr lang="en-US" sz="1100" dirty="0">
                        <a:effectLst/>
                        <a:latin typeface="Calibri" charset="0"/>
                        <a:ea typeface="Calibri" charset="0"/>
                        <a:cs typeface="Times New Roman" charset="0"/>
                      </a:endParaRPr>
                    </a:p>
                  </a:txBody>
                  <a:tcPr marL="50696" marR="50696" marT="0" marB="0"/>
                </a:tc>
              </a:tr>
              <a:tr h="550185">
                <a:tc>
                  <a:txBody>
                    <a:bodyPr/>
                    <a:lstStyle/>
                    <a:p>
                      <a:pPr marL="0" marR="0">
                        <a:spcBef>
                          <a:spcPts val="0"/>
                        </a:spcBef>
                        <a:spcAft>
                          <a:spcPts val="0"/>
                        </a:spcAft>
                      </a:pPr>
                      <a:r>
                        <a:rPr lang="en-US" sz="1100" dirty="0">
                          <a:effectLst/>
                        </a:rPr>
                        <a:t>H. Looking at the mud on his boots, </a:t>
                      </a:r>
                      <a:r>
                        <a:rPr lang="en-US" sz="1100" dirty="0" err="1">
                          <a:effectLst/>
                        </a:rPr>
                        <a:t>Eckels</a:t>
                      </a:r>
                      <a:r>
                        <a:rPr lang="en-US" sz="1100" dirty="0">
                          <a:effectLst/>
                        </a:rPr>
                        <a:t> found a crushed butterfly, whose death had apparently set in motion a series of subtle changes that have affected the nature of the alternative present to which the safari had returned; Travis raised his gun, and there was “a sound of thunder</a:t>
                      </a:r>
                      <a:r>
                        <a:rPr lang="en-US" sz="1100" dirty="0" smtClean="0">
                          <a:effectLst/>
                        </a:rPr>
                        <a:t>”.</a:t>
                      </a:r>
                      <a:endParaRPr lang="en-US" sz="1100" dirty="0">
                        <a:effectLst/>
                      </a:endParaRPr>
                    </a:p>
                  </a:txBody>
                  <a:tcPr marL="50696" marR="50696" marT="0" marB="0"/>
                </a:tc>
              </a:tr>
            </a:tbl>
          </a:graphicData>
        </a:graphic>
      </p:graphicFrame>
    </p:spTree>
    <p:extLst>
      <p:ext uri="{BB962C8B-B14F-4D97-AF65-F5344CB8AC3E}">
        <p14:creationId xmlns:p14="http://schemas.microsoft.com/office/powerpoint/2010/main" val="9064128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5688106" cy="693174"/>
          </a:xfrm>
        </p:spPr>
        <p:txBody>
          <a:bodyPr/>
          <a:lstStyle/>
          <a:p>
            <a:r>
              <a:rPr lang="en-US" sz="4000" dirty="0" smtClean="0"/>
              <a:t>After Reading </a:t>
            </a:r>
            <a:endParaRPr lang="en-US" sz="4000" u="sng" dirty="0"/>
          </a:p>
        </p:txBody>
      </p:sp>
      <p:sp>
        <p:nvSpPr>
          <p:cNvPr id="3" name="Text Placeholder 2"/>
          <p:cNvSpPr>
            <a:spLocks noGrp="1"/>
          </p:cNvSpPr>
          <p:nvPr>
            <p:ph type="body" idx="1"/>
          </p:nvPr>
        </p:nvSpPr>
        <p:spPr>
          <a:xfrm>
            <a:off x="0" y="693175"/>
            <a:ext cx="7249886" cy="6164825"/>
          </a:xfrm>
        </p:spPr>
        <p:txBody>
          <a:bodyPr>
            <a:normAutofit fontScale="92500"/>
          </a:bodyPr>
          <a:lstStyle/>
          <a:p>
            <a:r>
              <a:rPr lang="en-US" sz="2400" dirty="0"/>
              <a:t>3. </a:t>
            </a:r>
            <a:r>
              <a:rPr lang="en-US" sz="2400" b="1" dirty="0"/>
              <a:t>Part A</a:t>
            </a:r>
            <a:r>
              <a:rPr lang="en-US" sz="2400" dirty="0"/>
              <a:t>: How did Passage 2 introduce the terrifying nature of the T-Rex to Tim and Lex?                                                                    </a:t>
            </a:r>
            <a:endParaRPr lang="en-US" sz="2400" dirty="0" smtClean="0"/>
          </a:p>
          <a:p>
            <a:endParaRPr lang="en-US" sz="2400" dirty="0"/>
          </a:p>
          <a:p>
            <a:r>
              <a:rPr lang="en-US" sz="2400" dirty="0" smtClean="0"/>
              <a:t>A</a:t>
            </a:r>
            <a:r>
              <a:rPr lang="en-US" sz="2400" dirty="0"/>
              <a:t>. by </a:t>
            </a:r>
            <a:r>
              <a:rPr lang="en-US" sz="2400" dirty="0" smtClean="0"/>
              <a:t>presenting </a:t>
            </a:r>
            <a:r>
              <a:rPr lang="en-US" sz="2400" dirty="0"/>
              <a:t>the challenge it was to remain motionless so as to keep the dinosaur from sighting them                       </a:t>
            </a:r>
            <a:endParaRPr lang="en-US" sz="2400" dirty="0" smtClean="0"/>
          </a:p>
          <a:p>
            <a:endParaRPr lang="en-US" sz="2400" dirty="0" smtClean="0"/>
          </a:p>
          <a:p>
            <a:r>
              <a:rPr lang="en-US" sz="2400" dirty="0" smtClean="0"/>
              <a:t>B</a:t>
            </a:r>
            <a:r>
              <a:rPr lang="en-US" sz="2400" dirty="0"/>
              <a:t>. by relating their attempt at rescue by attracting Dr. Grant’s attention until the dinosaur’s shattering of the </a:t>
            </a:r>
            <a:r>
              <a:rPr lang="en-US" sz="2400" dirty="0" smtClean="0"/>
              <a:t>glass</a:t>
            </a:r>
            <a:r>
              <a:rPr lang="en-US" sz="2400" dirty="0"/>
              <a:t> </a:t>
            </a:r>
            <a:r>
              <a:rPr lang="en-US" sz="2400" dirty="0" smtClean="0"/>
              <a:t>windshield </a:t>
            </a:r>
            <a:r>
              <a:rPr lang="en-US" sz="2400" dirty="0"/>
              <a:t>shocked and deterred them                                        		                                               </a:t>
            </a:r>
            <a:endParaRPr lang="en-US" sz="2400" dirty="0" smtClean="0"/>
          </a:p>
          <a:p>
            <a:r>
              <a:rPr lang="en-US" sz="2400" dirty="0" smtClean="0"/>
              <a:t>C</a:t>
            </a:r>
            <a:r>
              <a:rPr lang="en-US" sz="2400" dirty="0"/>
              <a:t>. by </a:t>
            </a:r>
            <a:r>
              <a:rPr lang="en-US" sz="2400" dirty="0" smtClean="0"/>
              <a:t>discussing </a:t>
            </a:r>
            <a:r>
              <a:rPr lang="en-US" sz="2400" dirty="0"/>
              <a:t>how the dinosaur used its weapons for intimidation, such as “clawing movements</a:t>
            </a:r>
            <a:r>
              <a:rPr lang="en-US" sz="2400" dirty="0" smtClean="0"/>
              <a:t>”, “</a:t>
            </a:r>
            <a:r>
              <a:rPr lang="en-US" sz="2400" dirty="0"/>
              <a:t>denting metal”, or “sank its jaws into a tire”                                                                                                                                                                                </a:t>
            </a:r>
            <a:endParaRPr lang="en-US" sz="2400" dirty="0" smtClean="0"/>
          </a:p>
          <a:p>
            <a:endParaRPr lang="en-US" sz="2400" dirty="0"/>
          </a:p>
          <a:p>
            <a:r>
              <a:rPr lang="en-US" sz="2400" dirty="0" smtClean="0"/>
              <a:t>D</a:t>
            </a:r>
            <a:r>
              <a:rPr lang="en-US" sz="2400" dirty="0"/>
              <a:t>. by describing the overall process in which the dinosaur stalked and drew out its prey from the vehicles </a:t>
            </a:r>
            <a:r>
              <a:rPr lang="en-US" sz="2400" dirty="0" smtClean="0"/>
              <a:t>and into the trees</a:t>
            </a:r>
            <a:endParaRPr lang="en-US" sz="2800" b="1" dirty="0"/>
          </a:p>
        </p:txBody>
      </p:sp>
    </p:spTree>
    <p:extLst>
      <p:ext uri="{BB962C8B-B14F-4D97-AF65-F5344CB8AC3E}">
        <p14:creationId xmlns:p14="http://schemas.microsoft.com/office/powerpoint/2010/main" val="14255240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5688106" cy="693174"/>
          </a:xfrm>
        </p:spPr>
        <p:txBody>
          <a:bodyPr/>
          <a:lstStyle/>
          <a:p>
            <a:r>
              <a:rPr lang="en-US" sz="4000" dirty="0" smtClean="0"/>
              <a:t>After Reading </a:t>
            </a:r>
            <a:endParaRPr lang="en-US" sz="4000" u="sng" dirty="0"/>
          </a:p>
        </p:txBody>
      </p:sp>
      <p:sp>
        <p:nvSpPr>
          <p:cNvPr id="3" name="Text Placeholder 2"/>
          <p:cNvSpPr>
            <a:spLocks noGrp="1"/>
          </p:cNvSpPr>
          <p:nvPr>
            <p:ph type="body" idx="1"/>
          </p:nvPr>
        </p:nvSpPr>
        <p:spPr>
          <a:xfrm>
            <a:off x="0" y="693175"/>
            <a:ext cx="7249886" cy="6164825"/>
          </a:xfrm>
        </p:spPr>
        <p:txBody>
          <a:bodyPr>
            <a:normAutofit/>
          </a:bodyPr>
          <a:lstStyle/>
          <a:p>
            <a:r>
              <a:rPr lang="en-US" sz="2800" dirty="0"/>
              <a:t>3. </a:t>
            </a:r>
            <a:r>
              <a:rPr lang="en-US" sz="2800" b="1" dirty="0"/>
              <a:t>Part </a:t>
            </a:r>
            <a:r>
              <a:rPr lang="en-US" sz="2800" b="1" dirty="0" smtClean="0"/>
              <a:t>B</a:t>
            </a:r>
            <a:r>
              <a:rPr lang="en-US" sz="2800" dirty="0" smtClean="0"/>
              <a:t>: </a:t>
            </a:r>
            <a:r>
              <a:rPr lang="en-US" sz="2800" dirty="0"/>
              <a:t>Which paragraph from the passage implies where Tim escapes to after being released from the dinosaur’s clutch?     </a:t>
            </a:r>
            <a:endParaRPr lang="en-US" sz="2800" dirty="0" smtClean="0"/>
          </a:p>
          <a:p>
            <a:endParaRPr lang="en-US" sz="2800" dirty="0" smtClean="0"/>
          </a:p>
          <a:p>
            <a:r>
              <a:rPr lang="en-US" sz="2800" dirty="0" smtClean="0"/>
              <a:t>A. paragraph </a:t>
            </a:r>
            <a:r>
              <a:rPr lang="en-US" sz="2800" dirty="0"/>
              <a:t>10     B. paragraph 11     </a:t>
            </a:r>
            <a:endParaRPr lang="en-US" sz="2800" dirty="0" smtClean="0"/>
          </a:p>
          <a:p>
            <a:endParaRPr lang="en-US" sz="2800" dirty="0" smtClean="0"/>
          </a:p>
          <a:p>
            <a:r>
              <a:rPr lang="en-US" sz="2800" dirty="0" smtClean="0"/>
              <a:t>C</a:t>
            </a:r>
            <a:r>
              <a:rPr lang="en-US" sz="2800" dirty="0"/>
              <a:t>. paragraph 12     D. paragraph 13 </a:t>
            </a:r>
            <a:endParaRPr lang="en-US" sz="2800" b="1" dirty="0"/>
          </a:p>
        </p:txBody>
      </p:sp>
    </p:spTree>
    <p:extLst>
      <p:ext uri="{BB962C8B-B14F-4D97-AF65-F5344CB8AC3E}">
        <p14:creationId xmlns:p14="http://schemas.microsoft.com/office/powerpoint/2010/main" val="15702222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5688106" cy="693174"/>
          </a:xfrm>
        </p:spPr>
        <p:txBody>
          <a:bodyPr/>
          <a:lstStyle/>
          <a:p>
            <a:r>
              <a:rPr lang="en-US" sz="4000" dirty="0" smtClean="0"/>
              <a:t>After Reading </a:t>
            </a:r>
            <a:endParaRPr lang="en-US" sz="4000" u="sng" dirty="0"/>
          </a:p>
        </p:txBody>
      </p:sp>
      <p:sp>
        <p:nvSpPr>
          <p:cNvPr id="3" name="Text Placeholder 2"/>
          <p:cNvSpPr>
            <a:spLocks noGrp="1"/>
          </p:cNvSpPr>
          <p:nvPr>
            <p:ph type="body" idx="1"/>
          </p:nvPr>
        </p:nvSpPr>
        <p:spPr>
          <a:xfrm>
            <a:off x="0" y="693175"/>
            <a:ext cx="7249886" cy="6164825"/>
          </a:xfrm>
        </p:spPr>
        <p:txBody>
          <a:bodyPr>
            <a:normAutofit lnSpcReduction="10000"/>
          </a:bodyPr>
          <a:lstStyle/>
          <a:p>
            <a:r>
              <a:rPr lang="en-US" sz="2400" b="1" dirty="0" smtClean="0"/>
              <a:t>SUBSKILL 2</a:t>
            </a:r>
          </a:p>
          <a:p>
            <a:r>
              <a:rPr lang="en-US" sz="2400" dirty="0" smtClean="0"/>
              <a:t>4. </a:t>
            </a:r>
            <a:r>
              <a:rPr lang="en-US" sz="2400" dirty="0"/>
              <a:t>A critical moment in the story was paragraph 42 of Passage 1, when the troupe first encountered the T-Rex. How did the </a:t>
            </a:r>
            <a:r>
              <a:rPr lang="en-US" sz="2400" dirty="0" err="1"/>
              <a:t>oxymorons</a:t>
            </a:r>
            <a:r>
              <a:rPr lang="en-US" sz="2400" dirty="0"/>
              <a:t> in this paragraph reveal </a:t>
            </a:r>
            <a:r>
              <a:rPr lang="en-US" sz="2400" dirty="0" err="1"/>
              <a:t>Eckels</a:t>
            </a:r>
            <a:r>
              <a:rPr lang="en-US" sz="2400" dirty="0"/>
              <a:t>’ feelings towards the T-Rex?</a:t>
            </a:r>
          </a:p>
          <a:p>
            <a:endParaRPr lang="en-US" sz="2400" dirty="0" smtClean="0"/>
          </a:p>
          <a:p>
            <a:r>
              <a:rPr lang="en-US" sz="2400" dirty="0" smtClean="0"/>
              <a:t>A</a:t>
            </a:r>
            <a:r>
              <a:rPr lang="en-US" sz="2400" dirty="0"/>
              <a:t>. The loaded phrases showed that </a:t>
            </a:r>
            <a:r>
              <a:rPr lang="en-US" sz="2400" dirty="0" err="1"/>
              <a:t>Eckels</a:t>
            </a:r>
            <a:r>
              <a:rPr lang="en-US" sz="2400" dirty="0"/>
              <a:t> believed that this was a non-serious situation  </a:t>
            </a:r>
          </a:p>
          <a:p>
            <a:endParaRPr lang="en-US" sz="2400" dirty="0" smtClean="0"/>
          </a:p>
          <a:p>
            <a:r>
              <a:rPr lang="en-US" sz="2400" dirty="0" smtClean="0"/>
              <a:t>B</a:t>
            </a:r>
            <a:r>
              <a:rPr lang="en-US" sz="2400" dirty="0"/>
              <a:t>. The inaccuracies led the reader to think that </a:t>
            </a:r>
            <a:r>
              <a:rPr lang="en-US" sz="2400" dirty="0" err="1"/>
              <a:t>Eckels</a:t>
            </a:r>
            <a:r>
              <a:rPr lang="en-US" sz="2400" dirty="0"/>
              <a:t> was misinterpreting the situation </a:t>
            </a:r>
          </a:p>
          <a:p>
            <a:endParaRPr lang="en-US" sz="2400" dirty="0" smtClean="0"/>
          </a:p>
          <a:p>
            <a:r>
              <a:rPr lang="en-US" sz="2400" dirty="0" smtClean="0"/>
              <a:t>C</a:t>
            </a:r>
            <a:r>
              <a:rPr lang="en-US" sz="2400" dirty="0"/>
              <a:t>. The exaggerations reinforced the idea that </a:t>
            </a:r>
            <a:r>
              <a:rPr lang="en-US" sz="2400" dirty="0" err="1"/>
              <a:t>Eckels</a:t>
            </a:r>
            <a:r>
              <a:rPr lang="en-US" sz="2400" dirty="0"/>
              <a:t> was overwhelmed by the situation </a:t>
            </a:r>
          </a:p>
          <a:p>
            <a:endParaRPr lang="en-US" sz="2400" dirty="0" smtClean="0"/>
          </a:p>
          <a:p>
            <a:r>
              <a:rPr lang="en-US" sz="2400" dirty="0" smtClean="0"/>
              <a:t>D</a:t>
            </a:r>
            <a:r>
              <a:rPr lang="en-US" sz="2400" dirty="0"/>
              <a:t>. The emotional irrelevant references illustrated that </a:t>
            </a:r>
            <a:r>
              <a:rPr lang="en-US" sz="2400" dirty="0" err="1"/>
              <a:t>Eckels</a:t>
            </a:r>
            <a:r>
              <a:rPr lang="en-US" sz="2400" dirty="0"/>
              <a:t> expected a different situation </a:t>
            </a:r>
            <a:r>
              <a:rPr lang="en-US" sz="2400" dirty="0" smtClean="0"/>
              <a:t>he trees</a:t>
            </a:r>
            <a:endParaRPr lang="en-US" sz="2800" b="1" dirty="0"/>
          </a:p>
        </p:txBody>
      </p:sp>
    </p:spTree>
    <p:extLst>
      <p:ext uri="{BB962C8B-B14F-4D97-AF65-F5344CB8AC3E}">
        <p14:creationId xmlns:p14="http://schemas.microsoft.com/office/powerpoint/2010/main" val="12849600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5688106" cy="693174"/>
          </a:xfrm>
        </p:spPr>
        <p:txBody>
          <a:bodyPr/>
          <a:lstStyle/>
          <a:p>
            <a:r>
              <a:rPr lang="en-US" sz="4000" dirty="0" smtClean="0"/>
              <a:t>After Reading </a:t>
            </a:r>
            <a:endParaRPr lang="en-US" sz="4000" u="sng" dirty="0"/>
          </a:p>
        </p:txBody>
      </p:sp>
      <p:sp>
        <p:nvSpPr>
          <p:cNvPr id="3" name="Text Placeholder 2"/>
          <p:cNvSpPr>
            <a:spLocks noGrp="1"/>
          </p:cNvSpPr>
          <p:nvPr>
            <p:ph type="body" idx="1"/>
          </p:nvPr>
        </p:nvSpPr>
        <p:spPr>
          <a:xfrm>
            <a:off x="0" y="693175"/>
            <a:ext cx="7249886" cy="6164825"/>
          </a:xfrm>
        </p:spPr>
        <p:txBody>
          <a:bodyPr>
            <a:normAutofit/>
          </a:bodyPr>
          <a:lstStyle/>
          <a:p>
            <a:r>
              <a:rPr lang="en-US" sz="2400" dirty="0" smtClean="0"/>
              <a:t>5</a:t>
            </a:r>
            <a:r>
              <a:rPr lang="en-US" sz="2400" dirty="0"/>
              <a:t>. What effect did the use of the eponymous, or titular, phrase “a sound of thunder” in paragraphs 40 and 80 have on Passage 1?</a:t>
            </a:r>
          </a:p>
          <a:p>
            <a:endParaRPr lang="en-US" sz="2400" dirty="0" smtClean="0"/>
          </a:p>
          <a:p>
            <a:r>
              <a:rPr lang="en-US" sz="2400" dirty="0" smtClean="0"/>
              <a:t>A</a:t>
            </a:r>
            <a:r>
              <a:rPr lang="en-US" sz="2400" dirty="0"/>
              <a:t>. It indicated a neutral mood in the narrator </a:t>
            </a:r>
          </a:p>
          <a:p>
            <a:endParaRPr lang="en-US" sz="2400" dirty="0" smtClean="0"/>
          </a:p>
          <a:p>
            <a:r>
              <a:rPr lang="en-US" sz="2400" dirty="0" smtClean="0"/>
              <a:t>B</a:t>
            </a:r>
            <a:r>
              <a:rPr lang="en-US" sz="2400" dirty="0"/>
              <a:t>. It allowed the narrator to imply tension and suspense  </a:t>
            </a:r>
          </a:p>
          <a:p>
            <a:endParaRPr lang="en-US" sz="2400" dirty="0" smtClean="0"/>
          </a:p>
          <a:p>
            <a:r>
              <a:rPr lang="en-US" sz="2400" dirty="0" smtClean="0"/>
              <a:t>C</a:t>
            </a:r>
            <a:r>
              <a:rPr lang="en-US" sz="2400" dirty="0"/>
              <a:t>. It conveyed the narrator’s terror and dread but hopeful release </a:t>
            </a:r>
          </a:p>
          <a:p>
            <a:endParaRPr lang="en-US" sz="2400" dirty="0" smtClean="0"/>
          </a:p>
          <a:p>
            <a:r>
              <a:rPr lang="en-US" sz="2400" dirty="0" smtClean="0"/>
              <a:t>D</a:t>
            </a:r>
            <a:r>
              <a:rPr lang="en-US" sz="2400" dirty="0"/>
              <a:t>. It showed that the narrator was only somewhat worried</a:t>
            </a:r>
          </a:p>
        </p:txBody>
      </p:sp>
    </p:spTree>
    <p:extLst>
      <p:ext uri="{BB962C8B-B14F-4D97-AF65-F5344CB8AC3E}">
        <p14:creationId xmlns:p14="http://schemas.microsoft.com/office/powerpoint/2010/main" val="1452732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627077" cy="608209"/>
          </a:xfrm>
        </p:spPr>
        <p:txBody>
          <a:bodyPr/>
          <a:lstStyle/>
          <a:p>
            <a:r>
              <a:rPr lang="en-US" sz="3600" dirty="0"/>
              <a:t>B</a:t>
            </a:r>
            <a:r>
              <a:rPr lang="en-US" sz="3600" dirty="0" smtClean="0"/>
              <a:t>efore Reading</a:t>
            </a:r>
            <a:endParaRPr lang="en-US" sz="3600" dirty="0"/>
          </a:p>
        </p:txBody>
      </p:sp>
      <p:sp>
        <p:nvSpPr>
          <p:cNvPr id="3" name="Text Placeholder 2"/>
          <p:cNvSpPr>
            <a:spLocks noGrp="1"/>
          </p:cNvSpPr>
          <p:nvPr>
            <p:ph type="body" idx="1"/>
          </p:nvPr>
        </p:nvSpPr>
        <p:spPr>
          <a:xfrm>
            <a:off x="1" y="608210"/>
            <a:ext cx="7228908" cy="6117862"/>
          </a:xfrm>
        </p:spPr>
        <p:txBody>
          <a:bodyPr>
            <a:normAutofit fontScale="92500"/>
          </a:bodyPr>
          <a:lstStyle/>
          <a:p>
            <a:r>
              <a:rPr lang="en-US" sz="2200" dirty="0"/>
              <a:t>3</a:t>
            </a:r>
            <a:r>
              <a:rPr lang="en-US" sz="2200" dirty="0" smtClean="0"/>
              <a:t>. </a:t>
            </a:r>
            <a:r>
              <a:rPr lang="en-US" sz="2200" b="1" u="sng" dirty="0" smtClean="0"/>
              <a:t>Foreshadowing</a:t>
            </a:r>
            <a:r>
              <a:rPr lang="en-US" sz="2400" dirty="0"/>
              <a:t> </a:t>
            </a:r>
            <a:r>
              <a:rPr lang="en-US" sz="2200" dirty="0" smtClean="0"/>
              <a:t>hints </a:t>
            </a:r>
            <a:r>
              <a:rPr lang="en-US" sz="2200" dirty="0"/>
              <a:t>at what will come </a:t>
            </a:r>
            <a:r>
              <a:rPr lang="en-US" sz="2200" dirty="0" smtClean="0"/>
              <a:t>later and would be considered “slow” pacing. It can be indirect, such as climate, or direct, such as a verbal warning.</a:t>
            </a:r>
            <a:r>
              <a:rPr lang="en-US" sz="2400" dirty="0"/>
              <a:t> </a:t>
            </a:r>
            <a:r>
              <a:rPr lang="en-US" sz="2200" dirty="0"/>
              <a:t>Sometimes authors use false </a:t>
            </a:r>
            <a:r>
              <a:rPr lang="en-US" sz="2200" dirty="0" smtClean="0"/>
              <a:t>clues called </a:t>
            </a:r>
            <a:r>
              <a:rPr lang="en-US" sz="2200" b="1" u="sng" dirty="0" smtClean="0"/>
              <a:t>red herrings</a:t>
            </a:r>
            <a:r>
              <a:rPr lang="en-US" sz="2200" b="1" dirty="0" smtClean="0"/>
              <a:t> </a:t>
            </a:r>
            <a:r>
              <a:rPr lang="en-US" sz="2200" dirty="0"/>
              <a:t>to mislead a reader</a:t>
            </a:r>
            <a:r>
              <a:rPr lang="en-US" sz="2200" dirty="0" smtClean="0"/>
              <a:t>.</a:t>
            </a:r>
          </a:p>
          <a:p>
            <a:endParaRPr lang="en-US" sz="2200" dirty="0" smtClean="0"/>
          </a:p>
          <a:p>
            <a:r>
              <a:rPr lang="en-US" sz="2200" dirty="0" smtClean="0"/>
              <a:t>Authors create foreshadowing by:</a:t>
            </a:r>
          </a:p>
          <a:p>
            <a:pPr marL="342900" indent="-342900">
              <a:buFont typeface="Arial" charset="0"/>
              <a:buChar char="•"/>
            </a:pPr>
            <a:r>
              <a:rPr lang="en-US" sz="2200" dirty="0"/>
              <a:t>M</a:t>
            </a:r>
            <a:r>
              <a:rPr lang="en-US" sz="2200" dirty="0" smtClean="0"/>
              <a:t>entioning an </a:t>
            </a:r>
            <a:r>
              <a:rPr lang="en-US" sz="2200" dirty="0"/>
              <a:t>upcoming event or explaining </a:t>
            </a:r>
            <a:r>
              <a:rPr lang="en-US" sz="2200" dirty="0" smtClean="0"/>
              <a:t>characters’ plans</a:t>
            </a:r>
          </a:p>
          <a:p>
            <a:pPr marL="342900" indent="-342900">
              <a:buFont typeface="Arial" charset="0"/>
              <a:buChar char="•"/>
            </a:pPr>
            <a:endParaRPr lang="en-US" sz="2200" dirty="0"/>
          </a:p>
          <a:p>
            <a:pPr marL="342900" indent="-342900">
              <a:buFont typeface="Arial" charset="0"/>
              <a:buChar char="•"/>
            </a:pPr>
            <a:r>
              <a:rPr lang="en-US" sz="2200" dirty="0" smtClean="0"/>
              <a:t>Placing </a:t>
            </a:r>
            <a:r>
              <a:rPr lang="en-US" sz="2200" dirty="0"/>
              <a:t>clues in the first few sentences of a story or chapter to indicate </a:t>
            </a:r>
            <a:r>
              <a:rPr lang="en-US" sz="2200" dirty="0" smtClean="0"/>
              <a:t>topics/themes </a:t>
            </a:r>
            <a:r>
              <a:rPr lang="en-US" sz="2200" dirty="0"/>
              <a:t>that will be important </a:t>
            </a:r>
            <a:r>
              <a:rPr lang="en-US" sz="2200" dirty="0" smtClean="0"/>
              <a:t>later</a:t>
            </a:r>
          </a:p>
          <a:p>
            <a:pPr marL="342900" indent="-342900">
              <a:buFont typeface="Arial" charset="0"/>
              <a:buChar char="•"/>
            </a:pPr>
            <a:endParaRPr lang="en-US" sz="2200" dirty="0"/>
          </a:p>
          <a:p>
            <a:pPr marL="342900" indent="-342900">
              <a:buFont typeface="Arial" charset="0"/>
              <a:buChar char="•"/>
            </a:pPr>
            <a:r>
              <a:rPr lang="en-US" sz="2200" dirty="0" smtClean="0"/>
              <a:t>Portraying characters’ </a:t>
            </a:r>
            <a:r>
              <a:rPr lang="en-US" sz="2200" dirty="0"/>
              <a:t>subtle reactions to objects in their environment to show that those objects might play an important role in the upcoming </a:t>
            </a:r>
            <a:r>
              <a:rPr lang="en-US" sz="2200" dirty="0" smtClean="0"/>
              <a:t>action</a:t>
            </a:r>
          </a:p>
          <a:p>
            <a:pPr marL="342900" indent="-342900">
              <a:buFont typeface="Arial" charset="0"/>
              <a:buChar char="•"/>
            </a:pPr>
            <a:endParaRPr lang="en-US" sz="2200" dirty="0" smtClean="0"/>
          </a:p>
          <a:p>
            <a:pPr marL="342900" indent="-342900">
              <a:buFont typeface="Arial" charset="0"/>
              <a:buChar char="•"/>
            </a:pPr>
            <a:r>
              <a:rPr lang="en-US" sz="2200" dirty="0" smtClean="0"/>
              <a:t>Using </a:t>
            </a:r>
            <a:r>
              <a:rPr lang="en-US" sz="2200" dirty="0"/>
              <a:t>changes in the weather </a:t>
            </a:r>
            <a:r>
              <a:rPr lang="en-US" sz="2200" dirty="0" smtClean="0"/>
              <a:t>to </a:t>
            </a:r>
            <a:r>
              <a:rPr lang="en-US" sz="2200" dirty="0"/>
              <a:t>hint at whether good or bad fortune will follow</a:t>
            </a:r>
          </a:p>
          <a:p>
            <a:endParaRPr lang="en-US" sz="2200" dirty="0"/>
          </a:p>
        </p:txBody>
      </p:sp>
    </p:spTree>
    <p:extLst>
      <p:ext uri="{BB962C8B-B14F-4D97-AF65-F5344CB8AC3E}">
        <p14:creationId xmlns:p14="http://schemas.microsoft.com/office/powerpoint/2010/main" val="38032481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5688106" cy="693174"/>
          </a:xfrm>
        </p:spPr>
        <p:txBody>
          <a:bodyPr/>
          <a:lstStyle/>
          <a:p>
            <a:r>
              <a:rPr lang="en-US" sz="4000" dirty="0" smtClean="0"/>
              <a:t>After Reading </a:t>
            </a:r>
            <a:endParaRPr lang="en-US" sz="4000" u="sng" dirty="0"/>
          </a:p>
        </p:txBody>
      </p:sp>
      <p:sp>
        <p:nvSpPr>
          <p:cNvPr id="3" name="Text Placeholder 2"/>
          <p:cNvSpPr>
            <a:spLocks noGrp="1"/>
          </p:cNvSpPr>
          <p:nvPr>
            <p:ph type="body" idx="1"/>
          </p:nvPr>
        </p:nvSpPr>
        <p:spPr>
          <a:xfrm>
            <a:off x="0" y="693175"/>
            <a:ext cx="7249886" cy="6164825"/>
          </a:xfrm>
        </p:spPr>
        <p:txBody>
          <a:bodyPr>
            <a:normAutofit fontScale="70000" lnSpcReduction="20000"/>
          </a:bodyPr>
          <a:lstStyle/>
          <a:p>
            <a:r>
              <a:rPr lang="en-US" sz="2400" dirty="0"/>
              <a:t>6</a:t>
            </a:r>
            <a:r>
              <a:rPr lang="en-US" sz="2400" dirty="0" smtClean="0"/>
              <a:t>. </a:t>
            </a:r>
            <a:r>
              <a:rPr lang="en-US" sz="2400" dirty="0"/>
              <a:t>The author used </a:t>
            </a:r>
            <a:r>
              <a:rPr lang="en-US" sz="2400" dirty="0" smtClean="0"/>
              <a:t>foreshadowing</a:t>
            </a:r>
            <a:r>
              <a:rPr lang="en-US" sz="2400" dirty="0"/>
              <a:t>, warnings or indications of future events, in Passage 1. Put a check next to the </a:t>
            </a:r>
            <a:r>
              <a:rPr lang="en-US" sz="2400" u="sng" dirty="0"/>
              <a:t>TWO</a:t>
            </a:r>
            <a:r>
              <a:rPr lang="en-US" sz="2400" dirty="0"/>
              <a:t> quotes that </a:t>
            </a:r>
            <a:r>
              <a:rPr lang="en-US" sz="2400" u="sng" dirty="0"/>
              <a:t>BEST</a:t>
            </a:r>
            <a:r>
              <a:rPr lang="en-US" sz="2400" dirty="0"/>
              <a:t> illustrate </a:t>
            </a:r>
            <a:r>
              <a:rPr lang="en-US" sz="2400" dirty="0" smtClean="0"/>
              <a:t>this.</a:t>
            </a:r>
          </a:p>
          <a:p>
            <a:r>
              <a:rPr lang="en-US" sz="2400" dirty="0" smtClean="0"/>
              <a:t>  </a:t>
            </a:r>
            <a:endParaRPr lang="en-US" sz="2400" dirty="0"/>
          </a:p>
          <a:p>
            <a:r>
              <a:rPr lang="en-US" sz="2400" dirty="0" smtClean="0"/>
              <a:t>___ </a:t>
            </a:r>
            <a:r>
              <a:rPr lang="en-US" sz="2400" dirty="0"/>
              <a:t>[a] “TIME SAFARI, INC. SAFARIS TO ANY YEAR IN THE PAST. YOU NAME THE ANIMAL. </a:t>
            </a:r>
          </a:p>
          <a:p>
            <a:r>
              <a:rPr lang="en-US" sz="2400" dirty="0"/>
              <a:t>WE TAKE YOU THERE. YOU SHOOT IT” (2).</a:t>
            </a:r>
          </a:p>
          <a:p>
            <a:r>
              <a:rPr lang="en-US" sz="2400" dirty="0"/>
              <a:t> </a:t>
            </a:r>
          </a:p>
          <a:p>
            <a:r>
              <a:rPr lang="en-US" sz="2400" dirty="0"/>
              <a:t>___ [b] “‘Does this safari guarantee I come back alive?’ </a:t>
            </a:r>
          </a:p>
          <a:p>
            <a:r>
              <a:rPr lang="en-US" sz="2400" dirty="0"/>
              <a:t>‘We guarantee nothing,’ said the official, ‘except the dinosaurs’ ” (4-5).</a:t>
            </a:r>
          </a:p>
          <a:p>
            <a:r>
              <a:rPr lang="en-US" sz="2400" dirty="0"/>
              <a:t> </a:t>
            </a:r>
          </a:p>
          <a:p>
            <a:r>
              <a:rPr lang="en-US" sz="2400" dirty="0"/>
              <a:t>___ [c] “If </a:t>
            </a:r>
            <a:r>
              <a:rPr lang="en-US" sz="2400" dirty="0" err="1"/>
              <a:t>Deutscher</a:t>
            </a:r>
            <a:r>
              <a:rPr lang="en-US" sz="2400" dirty="0"/>
              <a:t> had gotten in, we’d have the worst kind of dictatorship. There’s an anti-everything man for you, a militarist, anti-Christ, antihuman, anti-intellectual” (9).</a:t>
            </a:r>
          </a:p>
          <a:p>
            <a:r>
              <a:rPr lang="en-US" sz="2400" dirty="0"/>
              <a:t> </a:t>
            </a:r>
          </a:p>
          <a:p>
            <a:r>
              <a:rPr lang="en-US" sz="2400" dirty="0"/>
              <a:t>___ [d] “Sign this release. Anything happens to you, we’re not responsible. Those dinosaurs are hungry” (11).  </a:t>
            </a:r>
          </a:p>
          <a:p>
            <a:r>
              <a:rPr lang="en-US" sz="2400" dirty="0"/>
              <a:t> </a:t>
            </a:r>
          </a:p>
          <a:p>
            <a:r>
              <a:rPr lang="en-US" sz="2400" dirty="0"/>
              <a:t>___ [e] “And that…is the Path, laid by Time Safari for your use. It floats six inches above the earth. Doesn’t touch so much as one grass blade, flower, or tree. It’s an antigravity metal. Its purpose is to keep you from touching this world of the past in any way” (21).</a:t>
            </a:r>
          </a:p>
          <a:p>
            <a:r>
              <a:rPr lang="en-US" sz="2400" dirty="0"/>
              <a:t> </a:t>
            </a:r>
          </a:p>
          <a:p>
            <a:r>
              <a:rPr lang="en-US" sz="2400" dirty="0"/>
              <a:t>___ [f] “We don’t want to change the Future. We don’t belong here in the </a:t>
            </a:r>
            <a:r>
              <a:rPr lang="en-US" sz="2400" dirty="0" smtClean="0"/>
              <a:t>Past… Not </a:t>
            </a:r>
            <a:r>
              <a:rPr lang="en-US" sz="2400" dirty="0"/>
              <a:t>knowing it, we might kill an important animal, a small bird, a roach, a flower even, thus destroying an important link in a growing species” (23).</a:t>
            </a:r>
          </a:p>
        </p:txBody>
      </p:sp>
    </p:spTree>
    <p:extLst>
      <p:ext uri="{BB962C8B-B14F-4D97-AF65-F5344CB8AC3E}">
        <p14:creationId xmlns:p14="http://schemas.microsoft.com/office/powerpoint/2010/main" val="6906955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5688106" cy="693174"/>
          </a:xfrm>
        </p:spPr>
        <p:txBody>
          <a:bodyPr/>
          <a:lstStyle/>
          <a:p>
            <a:r>
              <a:rPr lang="en-US" sz="4000" dirty="0" smtClean="0"/>
              <a:t>After Reading </a:t>
            </a:r>
            <a:endParaRPr lang="en-US" sz="4000" u="sng" dirty="0"/>
          </a:p>
        </p:txBody>
      </p:sp>
      <p:sp>
        <p:nvSpPr>
          <p:cNvPr id="3" name="Text Placeholder 2"/>
          <p:cNvSpPr>
            <a:spLocks noGrp="1"/>
          </p:cNvSpPr>
          <p:nvPr>
            <p:ph type="body" idx="1"/>
          </p:nvPr>
        </p:nvSpPr>
        <p:spPr>
          <a:xfrm>
            <a:off x="0" y="693175"/>
            <a:ext cx="7249886" cy="6164825"/>
          </a:xfrm>
        </p:spPr>
        <p:txBody>
          <a:bodyPr>
            <a:normAutofit/>
          </a:bodyPr>
          <a:lstStyle/>
          <a:p>
            <a:r>
              <a:rPr lang="en-US" sz="2400" dirty="0"/>
              <a:t>7. Review paragraphs 4-36 of Passage 1. How did the author’s decision to use a slow pace in telling the story affect the meaning of the text? </a:t>
            </a:r>
          </a:p>
          <a:p>
            <a:endParaRPr lang="en-US" sz="2400" dirty="0" smtClean="0"/>
          </a:p>
          <a:p>
            <a:r>
              <a:rPr lang="en-US" sz="2400" dirty="0" smtClean="0"/>
              <a:t>A</a:t>
            </a:r>
            <a:r>
              <a:rPr lang="en-US" sz="2400" dirty="0"/>
              <a:t>. It advanced </a:t>
            </a:r>
            <a:r>
              <a:rPr lang="en-US" sz="2400" dirty="0" err="1"/>
              <a:t>Eckels</a:t>
            </a:r>
            <a:r>
              <a:rPr lang="en-US" sz="2400" dirty="0"/>
              <a:t>’ character as his parallel plot impacted the climax </a:t>
            </a:r>
          </a:p>
          <a:p>
            <a:endParaRPr lang="en-US" sz="2400" dirty="0" smtClean="0"/>
          </a:p>
          <a:p>
            <a:r>
              <a:rPr lang="en-US" sz="2400" dirty="0" smtClean="0"/>
              <a:t>B</a:t>
            </a:r>
            <a:r>
              <a:rPr lang="en-US" sz="2400" dirty="0"/>
              <a:t>. It lengthened the rising and falling action of the story through the use of pointless scientific facts  </a:t>
            </a:r>
          </a:p>
          <a:p>
            <a:endParaRPr lang="en-US" sz="2400" dirty="0" smtClean="0"/>
          </a:p>
          <a:p>
            <a:r>
              <a:rPr lang="en-US" sz="2400" dirty="0" smtClean="0"/>
              <a:t>C</a:t>
            </a:r>
            <a:r>
              <a:rPr lang="en-US" sz="2400" dirty="0"/>
              <a:t>. It contributed to the futuristic time and location as well as the suspenseful resolution </a:t>
            </a:r>
          </a:p>
          <a:p>
            <a:endParaRPr lang="en-US" sz="2400" dirty="0" smtClean="0"/>
          </a:p>
          <a:p>
            <a:r>
              <a:rPr lang="en-US" sz="2400" dirty="0" smtClean="0"/>
              <a:t>D</a:t>
            </a:r>
            <a:r>
              <a:rPr lang="en-US" sz="2400" dirty="0"/>
              <a:t>. It built a direct conflict between </a:t>
            </a:r>
            <a:r>
              <a:rPr lang="en-US" sz="2400" dirty="0" err="1"/>
              <a:t>Eckels</a:t>
            </a:r>
            <a:r>
              <a:rPr lang="en-US" sz="2400" dirty="0"/>
              <a:t> and the other characters through dialogue   </a:t>
            </a:r>
          </a:p>
        </p:txBody>
      </p:sp>
    </p:spTree>
    <p:extLst>
      <p:ext uri="{BB962C8B-B14F-4D97-AF65-F5344CB8AC3E}">
        <p14:creationId xmlns:p14="http://schemas.microsoft.com/office/powerpoint/2010/main" val="6678214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5688106" cy="693174"/>
          </a:xfrm>
        </p:spPr>
        <p:txBody>
          <a:bodyPr/>
          <a:lstStyle/>
          <a:p>
            <a:r>
              <a:rPr lang="en-US" sz="4000" dirty="0" smtClean="0"/>
              <a:t>After Reading </a:t>
            </a:r>
            <a:endParaRPr lang="en-US" sz="4000" u="sng" dirty="0"/>
          </a:p>
        </p:txBody>
      </p:sp>
      <p:sp>
        <p:nvSpPr>
          <p:cNvPr id="3" name="Text Placeholder 2"/>
          <p:cNvSpPr>
            <a:spLocks noGrp="1"/>
          </p:cNvSpPr>
          <p:nvPr>
            <p:ph type="body" idx="1"/>
          </p:nvPr>
        </p:nvSpPr>
        <p:spPr>
          <a:xfrm>
            <a:off x="0" y="693175"/>
            <a:ext cx="7249886" cy="6164825"/>
          </a:xfrm>
        </p:spPr>
        <p:txBody>
          <a:bodyPr>
            <a:normAutofit/>
          </a:bodyPr>
          <a:lstStyle/>
          <a:p>
            <a:r>
              <a:rPr lang="en-US" sz="2400" b="1" dirty="0" smtClean="0"/>
              <a:t>SUBSKILL 3</a:t>
            </a:r>
          </a:p>
          <a:p>
            <a:r>
              <a:rPr lang="en-US" sz="2400" dirty="0"/>
              <a:t>8. </a:t>
            </a:r>
            <a:r>
              <a:rPr lang="en-US" sz="2400" b="1" dirty="0"/>
              <a:t>Part A</a:t>
            </a:r>
            <a:r>
              <a:rPr lang="en-US" sz="2400" dirty="0"/>
              <a:t>: Which of the following best fits the theme of both stories?</a:t>
            </a:r>
          </a:p>
          <a:p>
            <a:endParaRPr lang="en-US" sz="2400" dirty="0" smtClean="0"/>
          </a:p>
          <a:p>
            <a:r>
              <a:rPr lang="en-US" sz="2400" dirty="0" smtClean="0"/>
              <a:t>A</a:t>
            </a:r>
            <a:r>
              <a:rPr lang="en-US" sz="2400" dirty="0"/>
              <a:t>. Government entities should oversee all private endeavors        </a:t>
            </a:r>
          </a:p>
          <a:p>
            <a:endParaRPr lang="en-US" sz="2400" dirty="0" smtClean="0"/>
          </a:p>
          <a:p>
            <a:r>
              <a:rPr lang="en-US" sz="2400" dirty="0" smtClean="0"/>
              <a:t>B</a:t>
            </a:r>
            <a:r>
              <a:rPr lang="en-US" sz="2400" dirty="0"/>
              <a:t>. Man ought not to interfere with the foundations of nature                         </a:t>
            </a:r>
          </a:p>
          <a:p>
            <a:endParaRPr lang="en-US" sz="2400" dirty="0" smtClean="0"/>
          </a:p>
          <a:p>
            <a:r>
              <a:rPr lang="en-US" sz="2400" dirty="0" smtClean="0"/>
              <a:t>C</a:t>
            </a:r>
            <a:r>
              <a:rPr lang="en-US" sz="2400" dirty="0"/>
              <a:t>. Hunting is a dreadful practice that has transcended time        </a:t>
            </a:r>
          </a:p>
          <a:p>
            <a:endParaRPr lang="en-US" sz="2400" dirty="0" smtClean="0"/>
          </a:p>
          <a:p>
            <a:r>
              <a:rPr lang="en-US" sz="2400" dirty="0" smtClean="0"/>
              <a:t>D</a:t>
            </a:r>
            <a:r>
              <a:rPr lang="en-US" sz="2400" dirty="0"/>
              <a:t>. Pride comes before destruction and arrogance before the fall</a:t>
            </a:r>
          </a:p>
        </p:txBody>
      </p:sp>
    </p:spTree>
    <p:extLst>
      <p:ext uri="{BB962C8B-B14F-4D97-AF65-F5344CB8AC3E}">
        <p14:creationId xmlns:p14="http://schemas.microsoft.com/office/powerpoint/2010/main" val="1440875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5688106" cy="693174"/>
          </a:xfrm>
        </p:spPr>
        <p:txBody>
          <a:bodyPr/>
          <a:lstStyle/>
          <a:p>
            <a:r>
              <a:rPr lang="en-US" sz="4000" dirty="0" smtClean="0"/>
              <a:t>After Reading </a:t>
            </a:r>
            <a:endParaRPr lang="en-US" sz="4000" u="sng" dirty="0"/>
          </a:p>
        </p:txBody>
      </p:sp>
      <p:sp>
        <p:nvSpPr>
          <p:cNvPr id="3" name="Text Placeholder 2"/>
          <p:cNvSpPr>
            <a:spLocks noGrp="1"/>
          </p:cNvSpPr>
          <p:nvPr>
            <p:ph type="body" idx="1"/>
          </p:nvPr>
        </p:nvSpPr>
        <p:spPr>
          <a:xfrm>
            <a:off x="0" y="693175"/>
            <a:ext cx="7249886" cy="6164825"/>
          </a:xfrm>
        </p:spPr>
        <p:txBody>
          <a:bodyPr>
            <a:normAutofit/>
          </a:bodyPr>
          <a:lstStyle/>
          <a:p>
            <a:r>
              <a:rPr lang="en-US" sz="2400" b="1" dirty="0" smtClean="0"/>
              <a:t>SUBSKILL 3</a:t>
            </a:r>
          </a:p>
          <a:p>
            <a:r>
              <a:rPr lang="en-US" sz="2400" dirty="0"/>
              <a:t>8. </a:t>
            </a:r>
            <a:r>
              <a:rPr lang="en-US" sz="2400" b="1" dirty="0"/>
              <a:t>Part B</a:t>
            </a:r>
            <a:r>
              <a:rPr lang="en-US" sz="2400" dirty="0"/>
              <a:t>: Which paragraph from Passage 1 most accurately reflects the theme chosen for </a:t>
            </a:r>
            <a:r>
              <a:rPr lang="en-US" sz="2400" b="1" dirty="0"/>
              <a:t>Part A</a:t>
            </a:r>
            <a:r>
              <a:rPr lang="en-US" sz="2400" dirty="0"/>
              <a:t>? </a:t>
            </a:r>
          </a:p>
          <a:p>
            <a:endParaRPr lang="en-US" sz="2400" dirty="0" smtClean="0"/>
          </a:p>
          <a:p>
            <a:r>
              <a:rPr lang="en-US" sz="2400" dirty="0" smtClean="0"/>
              <a:t>A. Paragraph </a:t>
            </a:r>
            <a:r>
              <a:rPr lang="en-US" sz="2400" dirty="0"/>
              <a:t>22       </a:t>
            </a:r>
            <a:endParaRPr lang="en-US" sz="2400" dirty="0" smtClean="0"/>
          </a:p>
          <a:p>
            <a:endParaRPr lang="en-US" sz="2400" dirty="0" smtClean="0"/>
          </a:p>
          <a:p>
            <a:r>
              <a:rPr lang="en-US" sz="2400" dirty="0" smtClean="0"/>
              <a:t>B</a:t>
            </a:r>
            <a:r>
              <a:rPr lang="en-US" sz="2400" dirty="0"/>
              <a:t>. Paragraph 24       </a:t>
            </a:r>
            <a:endParaRPr lang="en-US" sz="2400" dirty="0" smtClean="0"/>
          </a:p>
          <a:p>
            <a:endParaRPr lang="en-US" sz="2400" dirty="0" smtClean="0"/>
          </a:p>
          <a:p>
            <a:r>
              <a:rPr lang="en-US" sz="2400" dirty="0" smtClean="0"/>
              <a:t>C</a:t>
            </a:r>
            <a:r>
              <a:rPr lang="en-US" sz="2400" dirty="0"/>
              <a:t>. Paragraph 26       </a:t>
            </a:r>
            <a:endParaRPr lang="en-US" sz="2400" dirty="0" smtClean="0"/>
          </a:p>
          <a:p>
            <a:endParaRPr lang="en-US" sz="2400" dirty="0" smtClean="0"/>
          </a:p>
          <a:p>
            <a:r>
              <a:rPr lang="en-US" sz="2400" dirty="0" smtClean="0"/>
              <a:t>D</a:t>
            </a:r>
            <a:r>
              <a:rPr lang="en-US" sz="2400" dirty="0"/>
              <a:t>. Paragraph 28 </a:t>
            </a:r>
          </a:p>
        </p:txBody>
      </p:sp>
    </p:spTree>
    <p:extLst>
      <p:ext uri="{BB962C8B-B14F-4D97-AF65-F5344CB8AC3E}">
        <p14:creationId xmlns:p14="http://schemas.microsoft.com/office/powerpoint/2010/main" val="15063432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5688106" cy="693174"/>
          </a:xfrm>
        </p:spPr>
        <p:txBody>
          <a:bodyPr/>
          <a:lstStyle/>
          <a:p>
            <a:r>
              <a:rPr lang="en-US" sz="4000" dirty="0" smtClean="0"/>
              <a:t>After Reading </a:t>
            </a:r>
            <a:endParaRPr lang="en-US" sz="4000" u="sng" dirty="0"/>
          </a:p>
        </p:txBody>
      </p:sp>
      <p:sp>
        <p:nvSpPr>
          <p:cNvPr id="3" name="Text Placeholder 2"/>
          <p:cNvSpPr>
            <a:spLocks noGrp="1"/>
          </p:cNvSpPr>
          <p:nvPr>
            <p:ph type="body" idx="1"/>
          </p:nvPr>
        </p:nvSpPr>
        <p:spPr>
          <a:xfrm>
            <a:off x="0" y="693175"/>
            <a:ext cx="7249886" cy="6164825"/>
          </a:xfrm>
        </p:spPr>
        <p:txBody>
          <a:bodyPr>
            <a:normAutofit/>
          </a:bodyPr>
          <a:lstStyle/>
          <a:p>
            <a:r>
              <a:rPr lang="en-US" sz="2400" dirty="0" smtClean="0"/>
              <a:t>9. </a:t>
            </a:r>
            <a:r>
              <a:rPr lang="en-US" sz="2400" b="1" dirty="0"/>
              <a:t>Part A</a:t>
            </a:r>
            <a:r>
              <a:rPr lang="en-US" sz="2400" dirty="0"/>
              <a:t>: How is the structure of Passage 2 different from the structure of Passage 1?                                                </a:t>
            </a:r>
            <a:endParaRPr lang="en-US" sz="2400" dirty="0" smtClean="0"/>
          </a:p>
          <a:p>
            <a:endParaRPr lang="en-US" sz="2400" dirty="0"/>
          </a:p>
          <a:p>
            <a:r>
              <a:rPr lang="en-US" sz="2400" dirty="0" smtClean="0"/>
              <a:t>A</a:t>
            </a:r>
            <a:r>
              <a:rPr lang="en-US" sz="2400" dirty="0"/>
              <a:t>. Passage 2 ends on a cliffhanger with no clear indication of what happens next                                                          </a:t>
            </a:r>
            <a:endParaRPr lang="en-US" sz="2400" dirty="0" smtClean="0"/>
          </a:p>
          <a:p>
            <a:endParaRPr lang="en-US" sz="2400" dirty="0"/>
          </a:p>
          <a:p>
            <a:r>
              <a:rPr lang="en-US" sz="2400" dirty="0" smtClean="0"/>
              <a:t>B</a:t>
            </a:r>
            <a:r>
              <a:rPr lang="en-US" sz="2400" dirty="0"/>
              <a:t>. Passage 2 builds toward the revelation of the dinosaur as the story progresses                                                         </a:t>
            </a:r>
            <a:endParaRPr lang="en-US" sz="2400" dirty="0" smtClean="0"/>
          </a:p>
          <a:p>
            <a:endParaRPr lang="en-US" sz="2400" dirty="0"/>
          </a:p>
          <a:p>
            <a:r>
              <a:rPr lang="en-US" sz="2400" dirty="0" smtClean="0"/>
              <a:t>C</a:t>
            </a:r>
            <a:r>
              <a:rPr lang="en-US" sz="2400" dirty="0"/>
              <a:t>. Passage 2 describes the characters’ thoughts and actions in between dialogue                                                          </a:t>
            </a:r>
            <a:endParaRPr lang="en-US" sz="2400" dirty="0" smtClean="0"/>
          </a:p>
          <a:p>
            <a:endParaRPr lang="en-US" sz="2400" dirty="0"/>
          </a:p>
          <a:p>
            <a:r>
              <a:rPr lang="en-US" sz="2400" dirty="0" smtClean="0"/>
              <a:t>D</a:t>
            </a:r>
            <a:r>
              <a:rPr lang="en-US" sz="2400" dirty="0"/>
              <a:t>. Passage 2 introduces the characters’ inciting incident before anything else occurs</a:t>
            </a:r>
          </a:p>
        </p:txBody>
      </p:sp>
    </p:spTree>
    <p:extLst>
      <p:ext uri="{BB962C8B-B14F-4D97-AF65-F5344CB8AC3E}">
        <p14:creationId xmlns:p14="http://schemas.microsoft.com/office/powerpoint/2010/main" val="9747138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5688106" cy="693174"/>
          </a:xfrm>
        </p:spPr>
        <p:txBody>
          <a:bodyPr/>
          <a:lstStyle/>
          <a:p>
            <a:r>
              <a:rPr lang="en-US" sz="4000" dirty="0" smtClean="0"/>
              <a:t>After Reading </a:t>
            </a:r>
            <a:endParaRPr lang="en-US" sz="4000" u="sng" dirty="0"/>
          </a:p>
        </p:txBody>
      </p:sp>
      <p:sp>
        <p:nvSpPr>
          <p:cNvPr id="3" name="Text Placeholder 2"/>
          <p:cNvSpPr>
            <a:spLocks noGrp="1"/>
          </p:cNvSpPr>
          <p:nvPr>
            <p:ph type="body" idx="1"/>
          </p:nvPr>
        </p:nvSpPr>
        <p:spPr>
          <a:xfrm>
            <a:off x="0" y="693175"/>
            <a:ext cx="7328452" cy="6164825"/>
          </a:xfrm>
        </p:spPr>
        <p:txBody>
          <a:bodyPr>
            <a:normAutofit/>
          </a:bodyPr>
          <a:lstStyle/>
          <a:p>
            <a:r>
              <a:rPr lang="en-US" sz="2400" dirty="0" smtClean="0"/>
              <a:t>9. </a:t>
            </a:r>
            <a:r>
              <a:rPr lang="en-US" sz="2400" b="1" dirty="0"/>
              <a:t>Part B</a:t>
            </a:r>
            <a:r>
              <a:rPr lang="en-US" sz="2400" dirty="0" smtClean="0"/>
              <a:t>: </a:t>
            </a:r>
            <a:r>
              <a:rPr lang="en-US" sz="2400" dirty="0"/>
              <a:t>Which aspect of the passages is affected by this difference in structure?                                                          </a:t>
            </a:r>
            <a:endParaRPr lang="en-US" sz="2400" dirty="0" smtClean="0"/>
          </a:p>
          <a:p>
            <a:endParaRPr lang="en-US" sz="2400" dirty="0"/>
          </a:p>
          <a:p>
            <a:r>
              <a:rPr lang="en-US" sz="2400" dirty="0" smtClean="0"/>
              <a:t>A. how </a:t>
            </a:r>
            <a:r>
              <a:rPr lang="en-US" sz="2400" dirty="0"/>
              <a:t>the reader imagines the stories will end     </a:t>
            </a:r>
            <a:endParaRPr lang="en-US" sz="2400" dirty="0" smtClean="0"/>
          </a:p>
          <a:p>
            <a:endParaRPr lang="en-US" sz="2400" dirty="0" smtClean="0"/>
          </a:p>
          <a:p>
            <a:r>
              <a:rPr lang="en-US" sz="2400" dirty="0" smtClean="0"/>
              <a:t>B</a:t>
            </a:r>
            <a:r>
              <a:rPr lang="en-US" sz="2400" dirty="0"/>
              <a:t>. the way the characters’ ultimate conflicts are revealed                           </a:t>
            </a:r>
            <a:endParaRPr lang="en-US" sz="2400" dirty="0" smtClean="0"/>
          </a:p>
          <a:p>
            <a:endParaRPr lang="en-US" sz="2400" dirty="0"/>
          </a:p>
          <a:p>
            <a:r>
              <a:rPr lang="en-US" sz="2400" dirty="0" smtClean="0"/>
              <a:t>C</a:t>
            </a:r>
            <a:r>
              <a:rPr lang="en-US" sz="2400" dirty="0"/>
              <a:t>. the number of ways the stories can be understood     </a:t>
            </a:r>
            <a:endParaRPr lang="en-US" sz="2400" dirty="0" smtClean="0"/>
          </a:p>
          <a:p>
            <a:endParaRPr lang="en-US" sz="2400" dirty="0"/>
          </a:p>
          <a:p>
            <a:r>
              <a:rPr lang="en-US" sz="2400" dirty="0" smtClean="0"/>
              <a:t>D</a:t>
            </a:r>
            <a:r>
              <a:rPr lang="en-US" sz="2400" dirty="0"/>
              <a:t>. how the reader knows what the characters are thinking </a:t>
            </a:r>
          </a:p>
        </p:txBody>
      </p:sp>
    </p:spTree>
    <p:extLst>
      <p:ext uri="{BB962C8B-B14F-4D97-AF65-F5344CB8AC3E}">
        <p14:creationId xmlns:p14="http://schemas.microsoft.com/office/powerpoint/2010/main" val="4620234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627077" cy="608209"/>
          </a:xfrm>
        </p:spPr>
        <p:txBody>
          <a:bodyPr/>
          <a:lstStyle/>
          <a:p>
            <a:r>
              <a:rPr lang="en-US" sz="3600" dirty="0"/>
              <a:t>B</a:t>
            </a:r>
            <a:r>
              <a:rPr lang="en-US" sz="3600" dirty="0" smtClean="0"/>
              <a:t>efore Reading</a:t>
            </a:r>
            <a:endParaRPr lang="en-US" sz="3600" dirty="0"/>
          </a:p>
        </p:txBody>
      </p:sp>
      <p:sp>
        <p:nvSpPr>
          <p:cNvPr id="3" name="Text Placeholder 2"/>
          <p:cNvSpPr>
            <a:spLocks noGrp="1"/>
          </p:cNvSpPr>
          <p:nvPr>
            <p:ph type="body" idx="1"/>
          </p:nvPr>
        </p:nvSpPr>
        <p:spPr>
          <a:xfrm>
            <a:off x="1" y="608210"/>
            <a:ext cx="7228908" cy="6117862"/>
          </a:xfrm>
        </p:spPr>
        <p:txBody>
          <a:bodyPr>
            <a:normAutofit/>
          </a:bodyPr>
          <a:lstStyle/>
          <a:p>
            <a:r>
              <a:rPr lang="en-US" sz="2200" dirty="0" smtClean="0"/>
              <a:t>4.</a:t>
            </a:r>
            <a:r>
              <a:rPr lang="en-US" sz="2400" dirty="0" smtClean="0"/>
              <a:t> </a:t>
            </a:r>
            <a:r>
              <a:rPr lang="en-US" sz="2200" dirty="0"/>
              <a:t>Events in a story are often presented in the order in which they </a:t>
            </a:r>
            <a:r>
              <a:rPr lang="en-US" sz="2200" dirty="0" smtClean="0"/>
              <a:t>occurred. </a:t>
            </a:r>
            <a:r>
              <a:rPr lang="en-US" sz="2200" dirty="0"/>
              <a:t>S</a:t>
            </a:r>
            <a:r>
              <a:rPr lang="en-US" sz="2200" dirty="0" smtClean="0"/>
              <a:t>ometimes </a:t>
            </a:r>
            <a:r>
              <a:rPr lang="en-US" sz="2200" dirty="0"/>
              <a:t>an author will use a </a:t>
            </a:r>
            <a:r>
              <a:rPr lang="en-US" sz="2200" b="1" u="sng" dirty="0"/>
              <a:t>flashback</a:t>
            </a:r>
            <a:r>
              <a:rPr lang="en-US" sz="2200" dirty="0"/>
              <a:t>, an interruption of the current action to present events that took place at an earlier time. </a:t>
            </a:r>
            <a:r>
              <a:rPr lang="en-US" sz="2200" dirty="0" smtClean="0"/>
              <a:t>This break in pacing provides </a:t>
            </a:r>
            <a:r>
              <a:rPr lang="en-US" sz="2200" dirty="0"/>
              <a:t>info that can help readers better understand </a:t>
            </a:r>
            <a:r>
              <a:rPr lang="en-US" sz="2200" dirty="0" smtClean="0"/>
              <a:t>the setting or a </a:t>
            </a:r>
            <a:r>
              <a:rPr lang="en-US" sz="2200" dirty="0"/>
              <a:t>character’s </a:t>
            </a:r>
            <a:r>
              <a:rPr lang="en-US" sz="2200" dirty="0" smtClean="0"/>
              <a:t>experience and may even serve as a form of foreshadowing.</a:t>
            </a:r>
            <a:endParaRPr lang="en-US" sz="2200" dirty="0"/>
          </a:p>
          <a:p>
            <a:endParaRPr lang="en-US" sz="2200" dirty="0" smtClean="0"/>
          </a:p>
          <a:p>
            <a:r>
              <a:rPr lang="en-US" sz="2200" dirty="0" smtClean="0"/>
              <a:t>To </a:t>
            </a:r>
            <a:r>
              <a:rPr lang="en-US" sz="2200" dirty="0"/>
              <a:t>identify a flashback, </a:t>
            </a:r>
            <a:r>
              <a:rPr lang="en-US" sz="2200" dirty="0" smtClean="0"/>
              <a:t>ask:</a:t>
            </a:r>
            <a:endParaRPr lang="en-US" sz="2200" dirty="0"/>
          </a:p>
          <a:p>
            <a:pPr marL="342900" indent="-342900">
              <a:buFont typeface="Arial" charset="0"/>
              <a:buChar char="•"/>
            </a:pPr>
            <a:r>
              <a:rPr lang="en-US" sz="2200" dirty="0"/>
              <a:t>What words indicate </a:t>
            </a:r>
            <a:r>
              <a:rPr lang="en-US" sz="2200" dirty="0" smtClean="0"/>
              <a:t>this </a:t>
            </a:r>
            <a:r>
              <a:rPr lang="en-US" sz="2200" dirty="0"/>
              <a:t>event </a:t>
            </a:r>
            <a:r>
              <a:rPr lang="en-US" sz="2200" dirty="0" smtClean="0"/>
              <a:t>took </a:t>
            </a:r>
            <a:r>
              <a:rPr lang="en-US" sz="2200" dirty="0"/>
              <a:t>place earlier in time?</a:t>
            </a:r>
          </a:p>
          <a:p>
            <a:pPr marL="342900" indent="-342900">
              <a:buFont typeface="Arial" charset="0"/>
              <a:buChar char="•"/>
            </a:pPr>
            <a:r>
              <a:rPr lang="en-US" sz="2200" dirty="0"/>
              <a:t>What </a:t>
            </a:r>
            <a:r>
              <a:rPr lang="en-US" sz="2200" dirty="0" smtClean="0"/>
              <a:t>set </a:t>
            </a:r>
            <a:r>
              <a:rPr lang="en-US" sz="2200" dirty="0"/>
              <a:t>the flashback in motion?</a:t>
            </a:r>
          </a:p>
          <a:p>
            <a:pPr marL="342900" indent="-342900">
              <a:buFont typeface="Arial" charset="0"/>
              <a:buChar char="•"/>
            </a:pPr>
            <a:r>
              <a:rPr lang="en-US" sz="2200" dirty="0"/>
              <a:t>How </a:t>
            </a:r>
            <a:r>
              <a:rPr lang="en-US" sz="2200" dirty="0" smtClean="0"/>
              <a:t>was </a:t>
            </a:r>
            <a:r>
              <a:rPr lang="en-US" sz="2200" dirty="0"/>
              <a:t>the flashback connected to the current situation?</a:t>
            </a:r>
          </a:p>
          <a:p>
            <a:pPr marL="342900" indent="-342900">
              <a:buFont typeface="Arial" charset="0"/>
              <a:buChar char="•"/>
            </a:pPr>
            <a:r>
              <a:rPr lang="en-US" sz="2200" dirty="0"/>
              <a:t>What </a:t>
            </a:r>
            <a:r>
              <a:rPr lang="en-US" sz="2200" dirty="0" smtClean="0"/>
              <a:t>has the reader </a:t>
            </a:r>
            <a:r>
              <a:rPr lang="en-US" sz="2200" dirty="0"/>
              <a:t>learned about a character or </a:t>
            </a:r>
            <a:r>
              <a:rPr lang="en-US" sz="2200" dirty="0" smtClean="0"/>
              <a:t>the setting </a:t>
            </a:r>
            <a:r>
              <a:rPr lang="en-US" sz="2200" dirty="0"/>
              <a:t>from the flashback? </a:t>
            </a:r>
            <a:r>
              <a:rPr lang="en-US" sz="2200" dirty="0" smtClean="0"/>
              <a:t> </a:t>
            </a:r>
            <a:endParaRPr lang="en-US" sz="2200" dirty="0"/>
          </a:p>
        </p:txBody>
      </p:sp>
    </p:spTree>
    <p:extLst>
      <p:ext uri="{BB962C8B-B14F-4D97-AF65-F5344CB8AC3E}">
        <p14:creationId xmlns:p14="http://schemas.microsoft.com/office/powerpoint/2010/main" val="5380016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627077" cy="608209"/>
          </a:xfrm>
        </p:spPr>
        <p:txBody>
          <a:bodyPr/>
          <a:lstStyle/>
          <a:p>
            <a:r>
              <a:rPr lang="en-US" sz="3600" dirty="0"/>
              <a:t>B</a:t>
            </a:r>
            <a:r>
              <a:rPr lang="en-US" sz="3600" dirty="0" smtClean="0"/>
              <a:t>efore Reading</a:t>
            </a:r>
            <a:endParaRPr lang="en-US" sz="3600" dirty="0"/>
          </a:p>
        </p:txBody>
      </p:sp>
      <p:sp>
        <p:nvSpPr>
          <p:cNvPr id="3" name="Text Placeholder 2"/>
          <p:cNvSpPr>
            <a:spLocks noGrp="1"/>
          </p:cNvSpPr>
          <p:nvPr>
            <p:ph type="body" idx="1"/>
          </p:nvPr>
        </p:nvSpPr>
        <p:spPr>
          <a:xfrm>
            <a:off x="1" y="608210"/>
            <a:ext cx="7228908" cy="6117862"/>
          </a:xfrm>
        </p:spPr>
        <p:txBody>
          <a:bodyPr>
            <a:normAutofit/>
          </a:bodyPr>
          <a:lstStyle/>
          <a:p>
            <a:r>
              <a:rPr lang="en-US" sz="2200" dirty="0" smtClean="0"/>
              <a:t>5. </a:t>
            </a:r>
            <a:r>
              <a:rPr lang="en-US" sz="2200" b="1" u="sng" dirty="0" smtClean="0"/>
              <a:t>Irony</a:t>
            </a:r>
            <a:r>
              <a:rPr lang="en-US" sz="2200" dirty="0" smtClean="0"/>
              <a:t> is the contrast </a:t>
            </a:r>
            <a:r>
              <a:rPr lang="en-US" sz="2200" dirty="0"/>
              <a:t>between appearance and </a:t>
            </a:r>
            <a:r>
              <a:rPr lang="en-US" sz="2200" dirty="0" smtClean="0"/>
              <a:t>reality</a:t>
            </a:r>
            <a:r>
              <a:rPr lang="en-US" sz="2200" dirty="0"/>
              <a:t>. It </a:t>
            </a:r>
            <a:r>
              <a:rPr lang="en-US" sz="2200" dirty="0" smtClean="0"/>
              <a:t>forms </a:t>
            </a:r>
            <a:r>
              <a:rPr lang="en-US" sz="2200" dirty="0"/>
              <a:t>a discrepancy between what is anticipated to be true and what is actually true</a:t>
            </a:r>
            <a:r>
              <a:rPr lang="en-US" sz="2200" dirty="0" smtClean="0"/>
              <a:t>.</a:t>
            </a:r>
          </a:p>
          <a:p>
            <a:r>
              <a:rPr lang="en-US" sz="2200" dirty="0" smtClean="0"/>
              <a:t>There are three forms: verbal irony </a:t>
            </a:r>
            <a:r>
              <a:rPr lang="en-US" sz="2200" dirty="0"/>
              <a:t>[</a:t>
            </a:r>
            <a:r>
              <a:rPr lang="en-US" sz="2200" dirty="0" smtClean="0"/>
              <a:t>which will be defined later on]</a:t>
            </a:r>
          </a:p>
          <a:p>
            <a:endParaRPr lang="en-US" sz="2200" dirty="0"/>
          </a:p>
          <a:p>
            <a:r>
              <a:rPr lang="en-US" sz="2200" b="1" u="sng" dirty="0"/>
              <a:t>Situational irony</a:t>
            </a:r>
            <a:r>
              <a:rPr lang="en-US" sz="2200" dirty="0"/>
              <a:t>: something has led a character </a:t>
            </a:r>
            <a:r>
              <a:rPr lang="en-US" sz="2200" dirty="0" smtClean="0"/>
              <a:t>and the reader to </a:t>
            </a:r>
            <a:r>
              <a:rPr lang="en-US" sz="2200" dirty="0"/>
              <a:t>think that a particular event or situation is </a:t>
            </a:r>
            <a:r>
              <a:rPr lang="en-US" sz="2200" dirty="0" smtClean="0"/>
              <a:t>unlikely or likely to happen (</a:t>
            </a:r>
            <a:r>
              <a:rPr lang="en-US" sz="2200" dirty="0"/>
              <a:t>not to be confused with coincidence</a:t>
            </a:r>
            <a:r>
              <a:rPr lang="en-US" sz="2200" dirty="0" smtClean="0"/>
              <a:t>); an example of a “red herring”</a:t>
            </a:r>
            <a:endParaRPr lang="en-US" sz="2200" dirty="0"/>
          </a:p>
          <a:p>
            <a:endParaRPr lang="en-US" sz="2200" dirty="0" smtClean="0"/>
          </a:p>
          <a:p>
            <a:r>
              <a:rPr lang="en-US" sz="2200" b="1" u="sng" dirty="0"/>
              <a:t>Dramatic irony</a:t>
            </a:r>
            <a:r>
              <a:rPr lang="en-US" sz="2200" dirty="0"/>
              <a:t>: the audience is aware of something that </a:t>
            </a:r>
            <a:r>
              <a:rPr lang="en-US" sz="2200" dirty="0" smtClean="0"/>
              <a:t>characters </a:t>
            </a:r>
            <a:r>
              <a:rPr lang="en-US" sz="2200" dirty="0"/>
              <a:t>in the story are </a:t>
            </a:r>
            <a:r>
              <a:rPr lang="en-US" sz="2200" dirty="0" smtClean="0"/>
              <a:t>not, making the audience eager to continue reading and makes good use of pacing</a:t>
            </a:r>
            <a:endParaRPr lang="en-US" sz="2200" dirty="0"/>
          </a:p>
          <a:p>
            <a:endParaRPr lang="en-US" sz="2200" dirty="0"/>
          </a:p>
          <a:p>
            <a:r>
              <a:rPr lang="en-US" sz="2400" dirty="0" smtClean="0"/>
              <a:t> </a:t>
            </a:r>
            <a:endParaRPr lang="en-US" sz="2200" dirty="0"/>
          </a:p>
        </p:txBody>
      </p:sp>
    </p:spTree>
    <p:extLst>
      <p:ext uri="{BB962C8B-B14F-4D97-AF65-F5344CB8AC3E}">
        <p14:creationId xmlns:p14="http://schemas.microsoft.com/office/powerpoint/2010/main" val="21048382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627077" cy="608209"/>
          </a:xfrm>
        </p:spPr>
        <p:txBody>
          <a:bodyPr/>
          <a:lstStyle/>
          <a:p>
            <a:r>
              <a:rPr lang="en-US" sz="3600" dirty="0"/>
              <a:t>B</a:t>
            </a:r>
            <a:r>
              <a:rPr lang="en-US" sz="3600" dirty="0" smtClean="0"/>
              <a:t>efore Reading</a:t>
            </a:r>
            <a:endParaRPr lang="en-US" sz="3600" dirty="0"/>
          </a:p>
        </p:txBody>
      </p:sp>
      <p:sp>
        <p:nvSpPr>
          <p:cNvPr id="3" name="Text Placeholder 2"/>
          <p:cNvSpPr>
            <a:spLocks noGrp="1"/>
          </p:cNvSpPr>
          <p:nvPr>
            <p:ph type="body" idx="1"/>
          </p:nvPr>
        </p:nvSpPr>
        <p:spPr>
          <a:xfrm>
            <a:off x="1" y="608210"/>
            <a:ext cx="7228908" cy="6117862"/>
          </a:xfrm>
        </p:spPr>
        <p:txBody>
          <a:bodyPr>
            <a:normAutofit fontScale="92500" lnSpcReduction="20000"/>
          </a:bodyPr>
          <a:lstStyle/>
          <a:p>
            <a:r>
              <a:rPr lang="en-US" sz="2200" dirty="0" smtClean="0"/>
              <a:t>6. A complex character is one with </a:t>
            </a:r>
            <a:r>
              <a:rPr lang="en-US" sz="2200" b="1" u="sng" dirty="0" smtClean="0"/>
              <a:t>multiple or conflicting motivations</a:t>
            </a:r>
            <a:r>
              <a:rPr lang="en-US" sz="2200" dirty="0" smtClean="0"/>
              <a:t>. In literature, especially short stories, not all characters are complex. Stories often feature several minor or secondary characters. However, authors will only make the </a:t>
            </a:r>
            <a:r>
              <a:rPr lang="en-US" sz="2200" b="1" u="sng" dirty="0" smtClean="0"/>
              <a:t>protagonist</a:t>
            </a:r>
            <a:r>
              <a:rPr lang="en-US" sz="2200" dirty="0" smtClean="0"/>
              <a:t>, or main character, complex and, sometimes, the </a:t>
            </a:r>
            <a:r>
              <a:rPr lang="en-US" sz="2200" b="1" u="sng" dirty="0" smtClean="0"/>
              <a:t>antagonist</a:t>
            </a:r>
            <a:r>
              <a:rPr lang="en-US" sz="2200" dirty="0" smtClean="0"/>
              <a:t>, or the main opposing character. </a:t>
            </a:r>
          </a:p>
          <a:p>
            <a:endParaRPr lang="en-US" sz="2200" dirty="0" smtClean="0"/>
          </a:p>
          <a:p>
            <a:r>
              <a:rPr lang="en-US" sz="2200" dirty="0" smtClean="0"/>
              <a:t>Complex characters are those who…</a:t>
            </a:r>
          </a:p>
          <a:p>
            <a:endParaRPr lang="en-US" sz="2200" dirty="0" smtClean="0"/>
          </a:p>
          <a:p>
            <a:pPr marL="342900" indent="-342900">
              <a:buFont typeface="Arial" charset="0"/>
              <a:buChar char="•"/>
            </a:pPr>
            <a:r>
              <a:rPr lang="en-US" sz="2200" dirty="0" smtClean="0"/>
              <a:t> change drastically from beginning to end</a:t>
            </a:r>
          </a:p>
          <a:p>
            <a:pPr marL="342900" indent="-342900">
              <a:buFont typeface="Arial" charset="0"/>
              <a:buChar char="•"/>
            </a:pPr>
            <a:endParaRPr lang="en-US" sz="2200" dirty="0" smtClean="0"/>
          </a:p>
          <a:p>
            <a:pPr marL="342900" indent="-342900">
              <a:buFont typeface="Arial" charset="0"/>
              <a:buChar char="•"/>
            </a:pPr>
            <a:r>
              <a:rPr lang="en-US" sz="2200" dirty="0" smtClean="0"/>
              <a:t>behave or interact differently from character to character</a:t>
            </a:r>
          </a:p>
          <a:p>
            <a:pPr marL="342900" indent="-342900">
              <a:buFont typeface="Arial" charset="0"/>
              <a:buChar char="•"/>
            </a:pPr>
            <a:endParaRPr lang="en-US" sz="2200" dirty="0" smtClean="0"/>
          </a:p>
          <a:p>
            <a:pPr marL="342900" indent="-342900">
              <a:buFont typeface="Arial" charset="0"/>
              <a:buChar char="•"/>
            </a:pPr>
            <a:r>
              <a:rPr lang="en-US" sz="2200" dirty="0" smtClean="0"/>
              <a:t> exhibit deep thoughts/beliefs which they may have to reconsider</a:t>
            </a:r>
          </a:p>
          <a:p>
            <a:pPr marL="342900" indent="-342900">
              <a:buFont typeface="Arial" charset="0"/>
              <a:buChar char="•"/>
            </a:pPr>
            <a:endParaRPr lang="en-US" sz="2200" dirty="0" smtClean="0"/>
          </a:p>
          <a:p>
            <a:pPr marL="342900" indent="-342900">
              <a:buFont typeface="Arial" charset="0"/>
              <a:buChar char="•"/>
            </a:pPr>
            <a:r>
              <a:rPr lang="en-US" sz="2200" dirty="0"/>
              <a:t>o</a:t>
            </a:r>
            <a:r>
              <a:rPr lang="en-US" sz="2200" dirty="0" smtClean="0"/>
              <a:t>verestimate or underestimate their weaknesses or flaws </a:t>
            </a:r>
            <a:endParaRPr lang="en-US" sz="2200" dirty="0"/>
          </a:p>
          <a:p>
            <a:pPr marL="342900" indent="-342900">
              <a:buFont typeface="Arial" charset="0"/>
              <a:buChar char="•"/>
            </a:pPr>
            <a:endParaRPr lang="en-US" sz="2200" dirty="0" smtClean="0"/>
          </a:p>
          <a:p>
            <a:r>
              <a:rPr lang="en-US" sz="2200" dirty="0" smtClean="0"/>
              <a:t>[and/or]</a:t>
            </a:r>
          </a:p>
          <a:p>
            <a:pPr marL="342900" indent="-342900">
              <a:buFont typeface="Arial" charset="0"/>
              <a:buChar char="•"/>
            </a:pPr>
            <a:endParaRPr lang="en-US" sz="2200" dirty="0" smtClean="0"/>
          </a:p>
          <a:p>
            <a:pPr marL="342900" indent="-342900">
              <a:buFont typeface="Arial" charset="0"/>
              <a:buChar char="•"/>
            </a:pPr>
            <a:r>
              <a:rPr lang="en-US" sz="2200" dirty="0"/>
              <a:t>a</a:t>
            </a:r>
            <a:r>
              <a:rPr lang="en-US" sz="2200" dirty="0" smtClean="0"/>
              <a:t>ttempt to please many sides by making great sacrifices        </a:t>
            </a:r>
            <a:endParaRPr lang="en-US" sz="2200" dirty="0"/>
          </a:p>
        </p:txBody>
      </p:sp>
    </p:spTree>
    <p:extLst>
      <p:ext uri="{BB962C8B-B14F-4D97-AF65-F5344CB8AC3E}">
        <p14:creationId xmlns:p14="http://schemas.microsoft.com/office/powerpoint/2010/main" val="20025043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627077" cy="608209"/>
          </a:xfrm>
        </p:spPr>
        <p:txBody>
          <a:bodyPr/>
          <a:lstStyle/>
          <a:p>
            <a:r>
              <a:rPr lang="en-US" sz="3600" dirty="0"/>
              <a:t>B</a:t>
            </a:r>
            <a:r>
              <a:rPr lang="en-US" sz="3600" dirty="0" smtClean="0"/>
              <a:t>efore Reading</a:t>
            </a:r>
            <a:endParaRPr lang="en-US" sz="3600" dirty="0"/>
          </a:p>
        </p:txBody>
      </p:sp>
      <p:sp>
        <p:nvSpPr>
          <p:cNvPr id="3" name="Text Placeholder 2"/>
          <p:cNvSpPr>
            <a:spLocks noGrp="1"/>
          </p:cNvSpPr>
          <p:nvPr>
            <p:ph type="body" idx="1"/>
          </p:nvPr>
        </p:nvSpPr>
        <p:spPr>
          <a:xfrm>
            <a:off x="1" y="608210"/>
            <a:ext cx="7228908" cy="6117862"/>
          </a:xfrm>
        </p:spPr>
        <p:txBody>
          <a:bodyPr>
            <a:normAutofit/>
          </a:bodyPr>
          <a:lstStyle/>
          <a:p>
            <a:r>
              <a:rPr lang="en-US" sz="2000" dirty="0"/>
              <a:t>S</a:t>
            </a:r>
            <a:r>
              <a:rPr lang="en-US" sz="2000" dirty="0" smtClean="0"/>
              <a:t>cience fiction is </a:t>
            </a:r>
            <a:r>
              <a:rPr lang="en-US" sz="2000" dirty="0"/>
              <a:t>a </a:t>
            </a:r>
            <a:r>
              <a:rPr lang="en-US" sz="2000" b="1" u="sng" dirty="0"/>
              <a:t>genre</a:t>
            </a:r>
            <a:r>
              <a:rPr lang="en-US" sz="2000" dirty="0"/>
              <a:t> where unexpected possibilities of future science, technology, and society are explored. Often actual or theoretical scientific principles are integrated to give the work a sense of </a:t>
            </a:r>
            <a:r>
              <a:rPr lang="en-US" sz="2000" dirty="0" smtClean="0"/>
              <a:t>realism. </a:t>
            </a:r>
          </a:p>
          <a:p>
            <a:r>
              <a:rPr lang="en-US" sz="2000" dirty="0" smtClean="0"/>
              <a:t>All science fiction stories focus on at least one of the following topics:</a:t>
            </a:r>
          </a:p>
          <a:p>
            <a:r>
              <a:rPr lang="en-US" sz="2000" dirty="0" smtClean="0"/>
              <a:t>a) Technology and science have altered the earth. This usually creates a </a:t>
            </a:r>
            <a:r>
              <a:rPr lang="en-US" sz="2000" dirty="0"/>
              <a:t>dystopian society, one </a:t>
            </a:r>
            <a:r>
              <a:rPr lang="en-US" sz="2000" dirty="0" smtClean="0"/>
              <a:t>which provides </a:t>
            </a:r>
            <a:r>
              <a:rPr lang="en-US" sz="2000" dirty="0"/>
              <a:t>plenty </a:t>
            </a:r>
            <a:r>
              <a:rPr lang="en-US" sz="2000" dirty="0" smtClean="0"/>
              <a:t>but at the result of disturbing </a:t>
            </a:r>
            <a:r>
              <a:rPr lang="en-US" sz="2000" dirty="0"/>
              <a:t>social </a:t>
            </a:r>
            <a:r>
              <a:rPr lang="en-US" sz="2000" dirty="0" smtClean="0"/>
              <a:t>issues</a:t>
            </a:r>
          </a:p>
          <a:p>
            <a:r>
              <a:rPr lang="en-US" sz="2000" dirty="0" smtClean="0"/>
              <a:t>b) Another planet has been colonized</a:t>
            </a:r>
          </a:p>
          <a:p>
            <a:endParaRPr lang="en-US" sz="2000" dirty="0" smtClean="0"/>
          </a:p>
          <a:p>
            <a:r>
              <a:rPr lang="en-US" sz="2000" dirty="0" smtClean="0"/>
              <a:t>All science fiction stories embody a version of at least one of the following themes:</a:t>
            </a:r>
          </a:p>
          <a:p>
            <a:r>
              <a:rPr lang="en-US" sz="2000" dirty="0" smtClean="0"/>
              <a:t>a) Advances in technology and society will cause humanity to lose control.</a:t>
            </a:r>
          </a:p>
          <a:p>
            <a:r>
              <a:rPr lang="en-US" sz="2000" dirty="0" smtClean="0"/>
              <a:t>b) Tampering with biological systems brings ruin.</a:t>
            </a:r>
          </a:p>
          <a:p>
            <a:r>
              <a:rPr lang="en-US" sz="2000" dirty="0" smtClean="0"/>
              <a:t>c) Humanity will only survive if it conquers its urge for war and destruction.   </a:t>
            </a:r>
            <a:endParaRPr lang="en-US" sz="2000" dirty="0"/>
          </a:p>
        </p:txBody>
      </p:sp>
    </p:spTree>
    <p:extLst>
      <p:ext uri="{BB962C8B-B14F-4D97-AF65-F5344CB8AC3E}">
        <p14:creationId xmlns:p14="http://schemas.microsoft.com/office/powerpoint/2010/main" val="2973073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627077" cy="608209"/>
          </a:xfrm>
        </p:spPr>
        <p:txBody>
          <a:bodyPr/>
          <a:lstStyle/>
          <a:p>
            <a:r>
              <a:rPr lang="en-US" sz="3600" dirty="0"/>
              <a:t>B</a:t>
            </a:r>
            <a:r>
              <a:rPr lang="en-US" sz="3600" dirty="0" smtClean="0"/>
              <a:t>efore Reading</a:t>
            </a:r>
            <a:endParaRPr lang="en-US" sz="3600" dirty="0"/>
          </a:p>
        </p:txBody>
      </p:sp>
      <p:sp>
        <p:nvSpPr>
          <p:cNvPr id="3" name="Text Placeholder 2"/>
          <p:cNvSpPr>
            <a:spLocks noGrp="1"/>
          </p:cNvSpPr>
          <p:nvPr>
            <p:ph type="body" idx="1"/>
          </p:nvPr>
        </p:nvSpPr>
        <p:spPr>
          <a:xfrm>
            <a:off x="1" y="608210"/>
            <a:ext cx="7228908" cy="6117862"/>
          </a:xfrm>
        </p:spPr>
        <p:txBody>
          <a:bodyPr>
            <a:normAutofit/>
          </a:bodyPr>
          <a:lstStyle/>
          <a:p>
            <a:r>
              <a:rPr lang="en-US" sz="2800" i="1" dirty="0" smtClean="0"/>
              <a:t>We probably all love science fiction, or at the very least, can identify and interpret some recognizable works of this genre. With the partner directly in </a:t>
            </a:r>
            <a:r>
              <a:rPr lang="en-US" sz="2800" i="1" dirty="0" smtClean="0">
                <a:solidFill>
                  <a:srgbClr val="FF0000"/>
                </a:solidFill>
              </a:rPr>
              <a:t>FRONT</a:t>
            </a:r>
            <a:r>
              <a:rPr lang="en-US" sz="2800" i="1" dirty="0" smtClean="0"/>
              <a:t> of you, discuss the premise of a famous science fiction film or literary piece that focuses on one of the following topics:</a:t>
            </a:r>
          </a:p>
          <a:p>
            <a:r>
              <a:rPr lang="en-US" sz="2800" dirty="0" smtClean="0"/>
              <a:t>   </a:t>
            </a:r>
          </a:p>
          <a:p>
            <a:r>
              <a:rPr lang="en-US" sz="2800" dirty="0" smtClean="0"/>
              <a:t>a) Technology and science have altered the earth. This usually creates a </a:t>
            </a:r>
            <a:r>
              <a:rPr lang="en-US" sz="2800" dirty="0"/>
              <a:t>dystopian society, one </a:t>
            </a:r>
            <a:r>
              <a:rPr lang="en-US" sz="2800" dirty="0" smtClean="0"/>
              <a:t>which provides </a:t>
            </a:r>
            <a:r>
              <a:rPr lang="en-US" sz="2800" dirty="0"/>
              <a:t>plenty </a:t>
            </a:r>
            <a:r>
              <a:rPr lang="en-US" sz="2800" dirty="0" smtClean="0"/>
              <a:t>but at the result of disturbing </a:t>
            </a:r>
            <a:r>
              <a:rPr lang="en-US" sz="2800" dirty="0"/>
              <a:t>social </a:t>
            </a:r>
            <a:r>
              <a:rPr lang="en-US" sz="2800" dirty="0" smtClean="0"/>
              <a:t>issues</a:t>
            </a:r>
          </a:p>
          <a:p>
            <a:endParaRPr lang="en-US" sz="2800" dirty="0" smtClean="0"/>
          </a:p>
          <a:p>
            <a:r>
              <a:rPr lang="en-US" sz="2800" dirty="0" smtClean="0"/>
              <a:t>b) Another planet has been colonized</a:t>
            </a:r>
          </a:p>
          <a:p>
            <a:endParaRPr lang="en-US" sz="2800" dirty="0" smtClean="0"/>
          </a:p>
        </p:txBody>
      </p:sp>
    </p:spTree>
    <p:extLst>
      <p:ext uri="{BB962C8B-B14F-4D97-AF65-F5344CB8AC3E}">
        <p14:creationId xmlns:p14="http://schemas.microsoft.com/office/powerpoint/2010/main" val="3951022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627077" cy="608209"/>
          </a:xfrm>
        </p:spPr>
        <p:txBody>
          <a:bodyPr/>
          <a:lstStyle/>
          <a:p>
            <a:r>
              <a:rPr lang="en-US" sz="3600" dirty="0"/>
              <a:t>B</a:t>
            </a:r>
            <a:r>
              <a:rPr lang="en-US" sz="3600" dirty="0" smtClean="0"/>
              <a:t>efore Reading</a:t>
            </a:r>
            <a:endParaRPr lang="en-US" sz="3600" dirty="0"/>
          </a:p>
        </p:txBody>
      </p:sp>
      <p:sp>
        <p:nvSpPr>
          <p:cNvPr id="3" name="Text Placeholder 2"/>
          <p:cNvSpPr>
            <a:spLocks noGrp="1"/>
          </p:cNvSpPr>
          <p:nvPr>
            <p:ph type="body" idx="1"/>
          </p:nvPr>
        </p:nvSpPr>
        <p:spPr>
          <a:xfrm>
            <a:off x="1" y="608210"/>
            <a:ext cx="7228908" cy="6117862"/>
          </a:xfrm>
        </p:spPr>
        <p:txBody>
          <a:bodyPr>
            <a:normAutofit/>
          </a:bodyPr>
          <a:lstStyle/>
          <a:p>
            <a:r>
              <a:rPr lang="en-US" sz="2800" dirty="0" smtClean="0"/>
              <a:t>a) Technology and science have altered the earth. This usually creates a </a:t>
            </a:r>
            <a:r>
              <a:rPr lang="en-US" sz="2800" dirty="0"/>
              <a:t>dystopian society, one </a:t>
            </a:r>
            <a:r>
              <a:rPr lang="en-US" sz="2800" dirty="0" smtClean="0"/>
              <a:t>which provides </a:t>
            </a:r>
            <a:r>
              <a:rPr lang="en-US" sz="2800" dirty="0"/>
              <a:t>plenty </a:t>
            </a:r>
            <a:r>
              <a:rPr lang="en-US" sz="2800" dirty="0" smtClean="0"/>
              <a:t>but at the result of disturbing </a:t>
            </a:r>
            <a:r>
              <a:rPr lang="en-US" sz="2800" dirty="0"/>
              <a:t>social </a:t>
            </a:r>
            <a:r>
              <a:rPr lang="en-US" sz="2800" dirty="0" smtClean="0"/>
              <a:t>issues</a:t>
            </a:r>
          </a:p>
          <a:p>
            <a:endParaRPr lang="en-US" sz="2800" dirty="0" smtClean="0"/>
          </a:p>
          <a:p>
            <a:pPr marL="457200" indent="-457200">
              <a:buFont typeface="Arial" charset="0"/>
              <a:buChar char="•"/>
            </a:pPr>
            <a:r>
              <a:rPr lang="en-US" sz="2800" i="1" dirty="0" smtClean="0"/>
              <a:t>The Hunger Games</a:t>
            </a:r>
          </a:p>
          <a:p>
            <a:pPr marL="457200" indent="-457200">
              <a:buFont typeface="Arial" charset="0"/>
              <a:buChar char="•"/>
            </a:pPr>
            <a:r>
              <a:rPr lang="en-US" sz="2800" i="1" dirty="0" smtClean="0"/>
              <a:t>Divergent</a:t>
            </a:r>
          </a:p>
          <a:p>
            <a:pPr marL="457200" indent="-457200">
              <a:buFont typeface="Arial" charset="0"/>
              <a:buChar char="•"/>
            </a:pPr>
            <a:r>
              <a:rPr lang="en-US" sz="2800" i="1" dirty="0" smtClean="0"/>
              <a:t>The Maze Runner</a:t>
            </a:r>
          </a:p>
          <a:p>
            <a:endParaRPr lang="en-US" sz="2800" dirty="0" smtClean="0"/>
          </a:p>
          <a:p>
            <a:r>
              <a:rPr lang="en-US" sz="2800" dirty="0" smtClean="0"/>
              <a:t>b) Another planet has been colonized</a:t>
            </a:r>
          </a:p>
          <a:p>
            <a:pPr marL="457200" indent="-457200">
              <a:buFont typeface="Arial" charset="0"/>
              <a:buChar char="•"/>
            </a:pPr>
            <a:r>
              <a:rPr lang="en-US" sz="2800" i="1" dirty="0" smtClean="0"/>
              <a:t>Avatar</a:t>
            </a:r>
          </a:p>
          <a:p>
            <a:pPr marL="457200" indent="-457200">
              <a:buFont typeface="Arial" charset="0"/>
              <a:buChar char="•"/>
            </a:pPr>
            <a:r>
              <a:rPr lang="en-US" sz="2800" i="1" dirty="0" smtClean="0"/>
              <a:t>Alien</a:t>
            </a:r>
          </a:p>
          <a:p>
            <a:pPr marL="457200" indent="-457200">
              <a:buFont typeface="Arial" charset="0"/>
              <a:buChar char="•"/>
            </a:pPr>
            <a:r>
              <a:rPr lang="en-US" sz="2800" i="1" dirty="0" smtClean="0"/>
              <a:t>Star Wars</a:t>
            </a:r>
          </a:p>
        </p:txBody>
      </p:sp>
    </p:spTree>
    <p:extLst>
      <p:ext uri="{BB962C8B-B14F-4D97-AF65-F5344CB8AC3E}">
        <p14:creationId xmlns:p14="http://schemas.microsoft.com/office/powerpoint/2010/main" val="7871822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Genesis">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Genesis">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Genesis.thmx</Template>
  <TotalTime>21700</TotalTime>
  <Words>3110</Words>
  <Application>Microsoft Macintosh PowerPoint</Application>
  <PresentationFormat>On-screen Show (4:3)</PresentationFormat>
  <Paragraphs>331</Paragraphs>
  <Slides>35</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Calisto MT</vt:lpstr>
      <vt:lpstr>Times New Roman</vt:lpstr>
      <vt:lpstr>Wingdings</vt:lpstr>
      <vt:lpstr>Genesis</vt:lpstr>
      <vt:lpstr>Plot Complexity: Science Fiction –  “A Sound of Thunder” and from Jurassic World   </vt:lpstr>
      <vt:lpstr>Before Reading</vt:lpstr>
      <vt:lpstr>Before Reading</vt:lpstr>
      <vt:lpstr>Before Reading</vt:lpstr>
      <vt:lpstr>Before Reading</vt:lpstr>
      <vt:lpstr>Before Reading</vt:lpstr>
      <vt:lpstr>Before Reading</vt:lpstr>
      <vt:lpstr>Before Reading</vt:lpstr>
      <vt:lpstr>Before Reading</vt:lpstr>
      <vt:lpstr>Before Reading</vt:lpstr>
      <vt:lpstr>Before Reading</vt:lpstr>
      <vt:lpstr>Before Reading</vt:lpstr>
      <vt:lpstr>Before Reading</vt:lpstr>
      <vt:lpstr>During/After Reading</vt:lpstr>
      <vt:lpstr>During/After Reading</vt:lpstr>
      <vt:lpstr>During/After Reading</vt:lpstr>
      <vt:lpstr>During/After Reading</vt:lpstr>
      <vt:lpstr>During/After Reading</vt:lpstr>
      <vt:lpstr>During/After Reading</vt:lpstr>
      <vt:lpstr>During/After Reading</vt:lpstr>
      <vt:lpstr>During/After Reading</vt:lpstr>
      <vt:lpstr>After Reading</vt:lpstr>
      <vt:lpstr>After Reading </vt:lpstr>
      <vt:lpstr>After Reading </vt:lpstr>
      <vt:lpstr>After Reading </vt:lpstr>
      <vt:lpstr>After Reading </vt:lpstr>
      <vt:lpstr>After Reading </vt:lpstr>
      <vt:lpstr>After Reading </vt:lpstr>
      <vt:lpstr>After Reading </vt:lpstr>
      <vt:lpstr>After Reading </vt:lpstr>
      <vt:lpstr>After Reading </vt:lpstr>
      <vt:lpstr>After Reading </vt:lpstr>
      <vt:lpstr>After Reading </vt:lpstr>
      <vt:lpstr>After Reading </vt:lpstr>
      <vt:lpstr>After Reading </vt:lpstr>
    </vt:vector>
  </TitlesOfParts>
  <Company/>
  <LinksUpToDate>false</LinksUpToDate>
  <SharedDoc>false</SharedDoc>
  <HyperlinksChanged>false</HyperlinksChanged>
  <AppVersion>15.0035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Plan                    Nov. 14-18</dc:title>
  <dc:creator>Edson  Lopez-Jacobo</dc:creator>
  <cp:lastModifiedBy>Edson Lopez</cp:lastModifiedBy>
  <cp:revision>227</cp:revision>
  <cp:lastPrinted>2016-11-21T18:33:32Z</cp:lastPrinted>
  <dcterms:created xsi:type="dcterms:W3CDTF">2016-11-12T03:54:30Z</dcterms:created>
  <dcterms:modified xsi:type="dcterms:W3CDTF">2020-04-29T21:31:59Z</dcterms:modified>
</cp:coreProperties>
</file>