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y="5143500" cx="9144000"/>
  <p:notesSz cx="6858000" cy="9144000"/>
  <p:embeddedFontLst>
    <p:embeddedFont>
      <p:font typeface="Lobster"/>
      <p:regular r:id="rId20"/>
    </p:embeddedFont>
    <p:embeddedFont>
      <p:font typeface="Amatic SC"/>
      <p:regular r:id="rId21"/>
      <p:bold r:id="rId22"/>
    </p:embeddedFont>
    <p:embeddedFont>
      <p:font typeface="Pacifico"/>
      <p:regular r:id="rId23"/>
    </p:embeddedFont>
    <p:embeddedFont>
      <p:font typeface="Newsreader"/>
      <p:regular r:id="rId24"/>
      <p:bold r:id="rId25"/>
      <p:italic r:id="rId26"/>
      <p:boldItalic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Lobster-regular.fntdata"/><Relationship Id="rId22" Type="http://schemas.openxmlformats.org/officeDocument/2006/relationships/font" Target="fonts/AmaticSC-bold.fntdata"/><Relationship Id="rId21" Type="http://schemas.openxmlformats.org/officeDocument/2006/relationships/font" Target="fonts/AmaticSC-regular.fntdata"/><Relationship Id="rId24" Type="http://schemas.openxmlformats.org/officeDocument/2006/relationships/font" Target="fonts/Newsreader-regular.fntdata"/><Relationship Id="rId23" Type="http://schemas.openxmlformats.org/officeDocument/2006/relationships/font" Target="fonts/Pacifico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Newsreader-italic.fntdata"/><Relationship Id="rId25" Type="http://schemas.openxmlformats.org/officeDocument/2006/relationships/font" Target="fonts/Newsreader-bold.fntdata"/><Relationship Id="rId27" Type="http://schemas.openxmlformats.org/officeDocument/2006/relationships/font" Target="fonts/Newsreader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3823d168e56_1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3823d168e56_1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3823d168e56_1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3823d168e56_1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3823d168e56_17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3823d168e56_17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6649c8ba1c_5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6649c8ba1c_5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3825a2f4cb5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3825a2f4cb5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81e0971ed8_5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81e0971ed8_5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381e0971ed8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381e0971ed8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3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36649c8ba1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36649c8ba1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3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823d168e56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3823d168e56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381e0971ed8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381e0971ed8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3823d168e56_17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3823d168e56_17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3823d168e56_3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3823d168e56_3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3823d168e56_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3823d168e56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351C75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>
    <mc:Choice Requires="p14">
      <p:transition spd="slow" p14:dur="1900">
        <p14:flip dir="l"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.png"/><Relationship Id="rId6" Type="http://schemas.openxmlformats.org/officeDocument/2006/relationships/image" Target="../media/image5.png"/><Relationship Id="rId7" Type="http://schemas.openxmlformats.org/officeDocument/2006/relationships/image" Target="../media/image7.png"/><Relationship Id="rId8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hyperlink" Target="http://tatstitch.com" TargetMode="External"/><Relationship Id="rId4" Type="http://schemas.openxmlformats.org/officeDocument/2006/relationships/hyperlink" Target="https://printify.com" TargetMode="External"/><Relationship Id="rId5" Type="http://schemas.openxmlformats.org/officeDocument/2006/relationships/hyperlink" Target="http://shopify.com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500">
                <a:solidFill>
                  <a:srgbClr val="ED7D31"/>
                </a:solidFill>
                <a:latin typeface="Pacifico"/>
                <a:ea typeface="Pacifico"/>
                <a:cs typeface="Pacifico"/>
                <a:sym typeface="Pacifico"/>
              </a:rPr>
              <a:t>Bulldog Outfitters</a:t>
            </a:r>
            <a:endParaRPr b="1" sz="6500">
              <a:solidFill>
                <a:srgbClr val="ED7D31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FC5E8"/>
                </a:solidFill>
                <a:latin typeface="Times"/>
                <a:ea typeface="Times"/>
                <a:cs typeface="Times"/>
                <a:sym typeface="Times"/>
              </a:rPr>
              <a:t>Mrs. Steele’s 4th Period Economics</a:t>
            </a:r>
            <a:endParaRPr>
              <a:solidFill>
                <a:srgbClr val="9FC5E8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699" y="3663675"/>
            <a:ext cx="1442850" cy="1240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ED7D31"/>
                </a:solidFill>
                <a:latin typeface="Pacifico"/>
                <a:ea typeface="Pacifico"/>
                <a:cs typeface="Pacifico"/>
                <a:sym typeface="Pacifico"/>
              </a:rPr>
              <a:t>Female Bulldog </a:t>
            </a:r>
            <a:r>
              <a:rPr lang="en">
                <a:solidFill>
                  <a:srgbClr val="ED7D31"/>
                </a:solidFill>
                <a:latin typeface="Pacifico"/>
                <a:ea typeface="Pacifico"/>
                <a:cs typeface="Pacifico"/>
                <a:sym typeface="Pacifico"/>
              </a:rPr>
              <a:t>Sweatshirt</a:t>
            </a:r>
            <a:r>
              <a:rPr lang="en"/>
              <a:t> </a:t>
            </a:r>
            <a:endParaRPr/>
          </a:p>
        </p:txBody>
      </p:sp>
      <p:sp>
        <p:nvSpPr>
          <p:cNvPr id="120" name="Google Shape;120;p22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ED7D3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Units </a:t>
            </a:r>
            <a:r>
              <a:rPr lang="en" sz="1800">
                <a:solidFill>
                  <a:srgbClr val="ED7D3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ordered: 50</a:t>
            </a:r>
            <a:endParaRPr sz="1800">
              <a:solidFill>
                <a:srgbClr val="ED7D3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ED7D3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Cost per Unit: $14.40</a:t>
            </a:r>
            <a:endParaRPr sz="1800">
              <a:solidFill>
                <a:srgbClr val="ED7D3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ED7D3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Selling price $35.00</a:t>
            </a:r>
            <a:endParaRPr sz="1800">
              <a:solidFill>
                <a:srgbClr val="ED7D3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ED7D3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Total cost: $869.50</a:t>
            </a:r>
            <a:endParaRPr sz="1800">
              <a:solidFill>
                <a:srgbClr val="ED7D3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ED7D3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Total revenue: $1750</a:t>
            </a:r>
            <a:endParaRPr sz="1800">
              <a:solidFill>
                <a:srgbClr val="ED7D3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800">
                <a:solidFill>
                  <a:srgbClr val="ED7D3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Total profit: $880.50</a:t>
            </a:r>
            <a:endParaRPr sz="1800">
              <a:solidFill>
                <a:srgbClr val="ED7D3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21" name="Google Shape;121;p22" title="d692bee7cb7546a09f9e730bd7fa4b37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24250" y="863550"/>
            <a:ext cx="3416399" cy="3416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ED7D31"/>
                </a:solidFill>
                <a:latin typeface="Pacifico"/>
                <a:ea typeface="Pacifico"/>
                <a:cs typeface="Pacifico"/>
                <a:sym typeface="Pacifico"/>
              </a:rPr>
              <a:t>Unisex Bulldog Print Sweatpants</a:t>
            </a:r>
            <a:endParaRPr>
              <a:solidFill>
                <a:srgbClr val="ED7D31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127" name="Google Shape;127;p23"/>
          <p:cNvSpPr txBox="1"/>
          <p:nvPr>
            <p:ph idx="1" type="body"/>
          </p:nvPr>
        </p:nvSpPr>
        <p:spPr>
          <a:xfrm>
            <a:off x="5142525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ED7D3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Units ordered: 55</a:t>
            </a:r>
            <a:endParaRPr>
              <a:solidFill>
                <a:srgbClr val="ED7D3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ED7D3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Cost per Unit: $20.70</a:t>
            </a:r>
            <a:endParaRPr>
              <a:solidFill>
                <a:srgbClr val="ED7D3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ED7D3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Selling price $40.00</a:t>
            </a:r>
            <a:endParaRPr>
              <a:solidFill>
                <a:srgbClr val="ED7D3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ED7D3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Total cost: $1138.50</a:t>
            </a:r>
            <a:endParaRPr>
              <a:solidFill>
                <a:srgbClr val="ED7D3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ED7D3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Total revenue: $2200.00</a:t>
            </a:r>
            <a:endParaRPr>
              <a:solidFill>
                <a:srgbClr val="ED7D3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ED7D3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Total profit: $1061.50</a:t>
            </a:r>
            <a:endParaRPr/>
          </a:p>
        </p:txBody>
      </p:sp>
      <p:pic>
        <p:nvPicPr>
          <p:cNvPr id="128" name="Google Shape;128;p23" title="sweatpants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7700" y="1152475"/>
            <a:ext cx="1697540" cy="341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73225" y="2130050"/>
            <a:ext cx="2020224" cy="1461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ED7D31"/>
                </a:solidFill>
                <a:latin typeface="Pacifico"/>
                <a:ea typeface="Pacifico"/>
                <a:cs typeface="Pacifico"/>
                <a:sym typeface="Pacifico"/>
              </a:rPr>
              <a:t>Female College “Stitched” Crewneck</a:t>
            </a:r>
            <a:endParaRPr>
              <a:solidFill>
                <a:srgbClr val="ED7D31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135" name="Google Shape;135;p24"/>
          <p:cNvSpPr txBox="1"/>
          <p:nvPr>
            <p:ph idx="1" type="body"/>
          </p:nvPr>
        </p:nvSpPr>
        <p:spPr>
          <a:xfrm>
            <a:off x="4411425" y="1152475"/>
            <a:ext cx="44208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ED7D3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Units ordered: 50</a:t>
            </a:r>
            <a:endParaRPr>
              <a:solidFill>
                <a:srgbClr val="ED7D3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ED7D3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Cost per Unit:  $14.92</a:t>
            </a:r>
            <a:endParaRPr>
              <a:solidFill>
                <a:srgbClr val="ED7D3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ED7D3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Selling price: $45.00</a:t>
            </a:r>
            <a:endParaRPr>
              <a:solidFill>
                <a:srgbClr val="ED7D3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ED7D3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Total cost: $895.50</a:t>
            </a:r>
            <a:endParaRPr>
              <a:solidFill>
                <a:srgbClr val="ED7D3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ED7D3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Total revenue: $2,250.00</a:t>
            </a:r>
            <a:endParaRPr>
              <a:solidFill>
                <a:srgbClr val="ED7D3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ED7D3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Total profit: $1,354.50</a:t>
            </a:r>
            <a:endParaRPr/>
          </a:p>
        </p:txBody>
      </p:sp>
      <p:pic>
        <p:nvPicPr>
          <p:cNvPr id="136" name="Google Shape;136;p24" title="Screenshot 2025-09-24 104701.png"/>
          <p:cNvPicPr preferRelativeResize="0"/>
          <p:nvPr/>
        </p:nvPicPr>
        <p:blipFill rotWithShape="1">
          <a:blip r:embed="rId3">
            <a:alphaModFix/>
          </a:blip>
          <a:srcRect b="0" l="1893" r="0" t="0"/>
          <a:stretch/>
        </p:blipFill>
        <p:spPr>
          <a:xfrm>
            <a:off x="224075" y="1170125"/>
            <a:ext cx="3720801" cy="2873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ED7D31"/>
                </a:solidFill>
                <a:latin typeface="Pacifico"/>
                <a:ea typeface="Pacifico"/>
                <a:cs typeface="Pacifico"/>
                <a:sym typeface="Pacifico"/>
              </a:rPr>
              <a:t>Total Profits</a:t>
            </a:r>
            <a:endParaRPr>
              <a:solidFill>
                <a:srgbClr val="ED7D31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142" name="Google Shape;142;p2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ED7D3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Total cost $5,272.50</a:t>
            </a:r>
            <a:endParaRPr>
              <a:solidFill>
                <a:srgbClr val="ED7D3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ED7D3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Total revenue $8,200</a:t>
            </a:r>
            <a:endParaRPr>
              <a:solidFill>
                <a:srgbClr val="ED7D3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>
                <a:solidFill>
                  <a:srgbClr val="ED7D3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Total profit $2927.5</a:t>
            </a:r>
            <a:endParaRPr>
              <a:solidFill>
                <a:srgbClr val="ED7D3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43" name="Google Shape;143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1013588"/>
            <a:ext cx="3116326" cy="31163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6"/>
          <p:cNvSpPr txBox="1"/>
          <p:nvPr>
            <p:ph type="title"/>
          </p:nvPr>
        </p:nvSpPr>
        <p:spPr>
          <a:xfrm>
            <a:off x="137425" y="222450"/>
            <a:ext cx="8520600" cy="469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0">
                <a:solidFill>
                  <a:srgbClr val="ED7D31"/>
                </a:solidFill>
                <a:latin typeface="Amatic SC"/>
                <a:ea typeface="Amatic SC"/>
                <a:cs typeface="Amatic SC"/>
                <a:sym typeface="Amatic SC"/>
              </a:rPr>
              <a:t>Will you</a:t>
            </a:r>
            <a:endParaRPr sz="14000">
              <a:solidFill>
                <a:srgbClr val="ED7D31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0">
                <a:solidFill>
                  <a:srgbClr val="ED7D31"/>
                </a:solidFill>
                <a:latin typeface="Amatic SC"/>
                <a:ea typeface="Amatic SC"/>
                <a:cs typeface="Amatic SC"/>
                <a:sym typeface="Amatic SC"/>
              </a:rPr>
              <a:t> </a:t>
            </a:r>
            <a:r>
              <a:rPr lang="en" sz="14000" u="sng">
                <a:solidFill>
                  <a:srgbClr val="ED7D31"/>
                </a:solidFill>
                <a:latin typeface="Amatic SC"/>
                <a:ea typeface="Amatic SC"/>
                <a:cs typeface="Amatic SC"/>
                <a:sym typeface="Amatic SC"/>
              </a:rPr>
              <a:t>Own it?</a:t>
            </a:r>
            <a:endParaRPr sz="14000" u="sng">
              <a:solidFill>
                <a:srgbClr val="ED7D31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idx="4294967295" type="body"/>
          </p:nvPr>
        </p:nvSpPr>
        <p:spPr>
          <a:xfrm>
            <a:off x="311700" y="1152475"/>
            <a:ext cx="4743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"/>
              <a:buChar char="●"/>
            </a:pPr>
            <a:r>
              <a:rPr b="1" lang="en" sz="2000">
                <a:solidFill>
                  <a:srgbClr val="ED7D31"/>
                </a:solidFill>
                <a:latin typeface="Times"/>
                <a:ea typeface="Times"/>
                <a:cs typeface="Times"/>
                <a:sym typeface="Times"/>
              </a:rPr>
              <a:t>Slogan</a:t>
            </a:r>
            <a:r>
              <a:rPr b="1" lang="en" sz="2000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rPr>
              <a:t>: Bold looks for bold bulldogs! Shop Bulldog Outfitters!</a:t>
            </a:r>
            <a:endParaRPr b="1" sz="2000">
              <a:solidFill>
                <a:schemeClr val="lt1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lt1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-355600" lvl="0" marL="457200" rtl="0" algn="l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"/>
              <a:buChar char="●"/>
            </a:pPr>
            <a:r>
              <a:rPr b="1" lang="en" sz="2000">
                <a:solidFill>
                  <a:srgbClr val="ED7D31"/>
                </a:solidFill>
                <a:latin typeface="Times"/>
                <a:ea typeface="Times"/>
                <a:cs typeface="Times"/>
                <a:sym typeface="Times"/>
              </a:rPr>
              <a:t>Advertising</a:t>
            </a:r>
            <a:r>
              <a:rPr b="1" lang="en" sz="2000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rPr>
              <a:t>: Instagram, Facebook, Tik Tok. </a:t>
            </a:r>
            <a:endParaRPr b="1" sz="2000">
              <a:solidFill>
                <a:schemeClr val="lt1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lt1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b="1" sz="2000">
              <a:solidFill>
                <a:schemeClr val="lt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62" name="Google Shape;62;p14"/>
          <p:cNvSpPr txBox="1"/>
          <p:nvPr>
            <p:ph idx="4294967295"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ED7D31"/>
                </a:solidFill>
                <a:latin typeface="Pacifico"/>
                <a:ea typeface="Pacifico"/>
                <a:cs typeface="Pacifico"/>
                <a:sym typeface="Pacifico"/>
              </a:rPr>
              <a:t>Branding</a:t>
            </a:r>
            <a:endParaRPr>
              <a:solidFill>
                <a:srgbClr val="ED7D31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pic>
        <p:nvPicPr>
          <p:cNvPr id="63" name="Google Shape;63;p14" title="IMG_6604.png"/>
          <p:cNvPicPr preferRelativeResize="0"/>
          <p:nvPr/>
        </p:nvPicPr>
        <p:blipFill rotWithShape="1">
          <a:blip r:embed="rId3">
            <a:alphaModFix/>
          </a:blip>
          <a:srcRect b="22745" l="0" r="0" t="25704"/>
          <a:stretch/>
        </p:blipFill>
        <p:spPr>
          <a:xfrm>
            <a:off x="5379375" y="807288"/>
            <a:ext cx="3161849" cy="3528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/>
          <p:nvPr>
            <p:ph type="title"/>
          </p:nvPr>
        </p:nvSpPr>
        <p:spPr>
          <a:xfrm>
            <a:off x="133325" y="4301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620">
                <a:solidFill>
                  <a:srgbClr val="ED7D31"/>
                </a:solidFill>
                <a:latin typeface="Pacifico"/>
                <a:ea typeface="Pacifico"/>
                <a:cs typeface="Pacifico"/>
                <a:sym typeface="Pacifico"/>
              </a:rPr>
              <a:t>Statistics On Students Likes</a:t>
            </a:r>
            <a:endParaRPr sz="2620">
              <a:solidFill>
                <a:srgbClr val="ED7D31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69" name="Google Shape;69;p15"/>
          <p:cNvSpPr txBox="1"/>
          <p:nvPr>
            <p:ph idx="1" type="body"/>
          </p:nvPr>
        </p:nvSpPr>
        <p:spPr>
          <a:xfrm>
            <a:off x="311700" y="1152475"/>
            <a:ext cx="2898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mes"/>
              <a:buChar char="●"/>
            </a:pPr>
            <a:r>
              <a:rPr b="1" lang="en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rPr>
              <a:t>Item 1: 68.4 %</a:t>
            </a:r>
            <a:endParaRPr b="1">
              <a:solidFill>
                <a:schemeClr val="lt1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mes"/>
              <a:buChar char="●"/>
            </a:pPr>
            <a:r>
              <a:rPr b="1" lang="en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rPr>
              <a:t>Item 2: 75%</a:t>
            </a:r>
            <a:endParaRPr b="1">
              <a:solidFill>
                <a:schemeClr val="lt1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mes"/>
              <a:buChar char="●"/>
            </a:pPr>
            <a:r>
              <a:rPr b="1" lang="en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rPr>
              <a:t>Item 3: 70%</a:t>
            </a:r>
            <a:endParaRPr b="1">
              <a:solidFill>
                <a:schemeClr val="lt1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mes"/>
              <a:buChar char="●"/>
            </a:pPr>
            <a:r>
              <a:rPr b="1" lang="en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rPr>
              <a:t>Item 4: 54%</a:t>
            </a:r>
            <a:endParaRPr b="1">
              <a:solidFill>
                <a:schemeClr val="lt1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mes"/>
              <a:buChar char="●"/>
            </a:pPr>
            <a:r>
              <a:rPr b="1" lang="en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rPr>
              <a:t>Item 5: 76%</a:t>
            </a:r>
            <a:endParaRPr b="1">
              <a:solidFill>
                <a:schemeClr val="lt1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mes"/>
              <a:buChar char="●"/>
            </a:pPr>
            <a:r>
              <a:rPr b="1" lang="en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rPr>
              <a:t>Item 6: 51.4%</a:t>
            </a:r>
            <a:endParaRPr b="1">
              <a:solidFill>
                <a:schemeClr val="lt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70" name="Google Shape;70;p15"/>
          <p:cNvSpPr txBox="1"/>
          <p:nvPr>
            <p:ph idx="1" type="body"/>
          </p:nvPr>
        </p:nvSpPr>
        <p:spPr>
          <a:xfrm>
            <a:off x="2741125" y="1152475"/>
            <a:ext cx="6175200" cy="3416400"/>
          </a:xfrm>
          <a:prstGeom prst="rect">
            <a:avLst/>
          </a:prstGeom>
          <a:ln cap="flat" cmpd="sng" w="76200">
            <a:solidFill>
              <a:srgbClr val="ED7D3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4328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65"/>
              <a:buFont typeface="Times"/>
              <a:buChar char="●"/>
            </a:pPr>
            <a:r>
              <a:rPr b="1" lang="en" sz="1665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rPr>
              <a:t>We started as a class voting on items we all created and choose the best ones to present to students.  </a:t>
            </a:r>
            <a:endParaRPr b="1" sz="1665">
              <a:solidFill>
                <a:schemeClr val="lt1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-334328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65"/>
              <a:buFont typeface="Times"/>
              <a:buChar char="●"/>
            </a:pPr>
            <a:r>
              <a:rPr b="1" lang="en" sz="1665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rPr>
              <a:t>AP students from different classes took a survey that analyzed what products have the most interest. </a:t>
            </a:r>
            <a:endParaRPr b="1" sz="1665">
              <a:solidFill>
                <a:schemeClr val="lt1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-334328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65"/>
              <a:buFont typeface="Times"/>
              <a:buChar char="●"/>
            </a:pPr>
            <a:r>
              <a:rPr b="1" lang="en" sz="1665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rPr>
              <a:t>The most wanted items were selected to include in our first launch. </a:t>
            </a:r>
            <a:endParaRPr b="1" sz="1665">
              <a:solidFill>
                <a:schemeClr val="lt1"/>
              </a:solidFill>
              <a:latin typeface="Times"/>
              <a:ea typeface="Times"/>
              <a:cs typeface="Times"/>
              <a:sym typeface="Time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/>
          <p:nvPr>
            <p:ph type="title"/>
          </p:nvPr>
        </p:nvSpPr>
        <p:spPr>
          <a:xfrm>
            <a:off x="133325" y="4301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620">
                <a:solidFill>
                  <a:srgbClr val="ED7D31"/>
                </a:solidFill>
                <a:latin typeface="Pacifico"/>
                <a:ea typeface="Pacifico"/>
                <a:cs typeface="Pacifico"/>
                <a:sym typeface="Pacifico"/>
              </a:rPr>
              <a:t>Marketing Appeals </a:t>
            </a:r>
            <a:endParaRPr sz="2620">
              <a:solidFill>
                <a:srgbClr val="ED7D31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76" name="Google Shape;76;p16"/>
          <p:cNvSpPr txBox="1"/>
          <p:nvPr>
            <p:ph idx="1" type="body"/>
          </p:nvPr>
        </p:nvSpPr>
        <p:spPr>
          <a:xfrm>
            <a:off x="577475" y="1230625"/>
            <a:ext cx="77448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73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Times"/>
              <a:buChar char="●"/>
            </a:pPr>
            <a:r>
              <a:rPr b="1" lang="en" sz="2500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rPr>
              <a:t>Teachers and Staff will have the </a:t>
            </a:r>
            <a:r>
              <a:rPr b="1" lang="en" sz="2500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rPr>
              <a:t>opportunity</a:t>
            </a:r>
            <a:r>
              <a:rPr b="1" lang="en" sz="2500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rPr>
              <a:t> to buy merchandise at a </a:t>
            </a:r>
            <a:r>
              <a:rPr b="1" lang="en" sz="2500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rPr>
              <a:t>discounted</a:t>
            </a:r>
            <a:r>
              <a:rPr b="1" lang="en" sz="2500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rPr>
              <a:t> price. </a:t>
            </a:r>
            <a:endParaRPr b="1" sz="2500">
              <a:solidFill>
                <a:schemeClr val="lt1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-3873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Times"/>
              <a:buChar char="●"/>
            </a:pPr>
            <a:r>
              <a:rPr b="1" lang="en" sz="2500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rPr>
              <a:t>Military Discounts for veterans and </a:t>
            </a:r>
            <a:r>
              <a:rPr b="1" lang="en" sz="2500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rPr>
              <a:t>their</a:t>
            </a:r>
            <a:r>
              <a:rPr b="1" lang="en" sz="2500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rPr>
              <a:t> families.</a:t>
            </a:r>
            <a:endParaRPr b="1" sz="2500">
              <a:solidFill>
                <a:schemeClr val="lt1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-3873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Times"/>
              <a:buChar char="●"/>
            </a:pPr>
            <a:r>
              <a:rPr b="1" lang="en" sz="2500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rPr>
              <a:t>BOGO’s/ discounts for buying </a:t>
            </a:r>
            <a:r>
              <a:rPr b="1" lang="en" sz="2500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rPr>
              <a:t>multiple</a:t>
            </a:r>
            <a:r>
              <a:rPr b="1" lang="en" sz="2500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rPr>
              <a:t> items.</a:t>
            </a:r>
            <a:endParaRPr b="1" sz="2500">
              <a:solidFill>
                <a:schemeClr val="lt1"/>
              </a:solidFill>
              <a:latin typeface="Times"/>
              <a:ea typeface="Times"/>
              <a:cs typeface="Times"/>
              <a:sym typeface="Time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82" name="Google Shape;8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69750" y="0"/>
            <a:ext cx="2638600" cy="2929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36600" y="3184900"/>
            <a:ext cx="3489475" cy="2023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7" title="sweater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397175" y="0"/>
            <a:ext cx="3055219" cy="3296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7" title="d692bee7cb7546a09f9e730bd7fa4b37.png"/>
          <p:cNvPicPr preferRelativeResize="0"/>
          <p:nvPr/>
        </p:nvPicPr>
        <p:blipFill rotWithShape="1">
          <a:blip r:embed="rId6">
            <a:alphaModFix/>
          </a:blip>
          <a:srcRect b="18549" l="7929" r="4559" t="14726"/>
          <a:stretch/>
        </p:blipFill>
        <p:spPr>
          <a:xfrm>
            <a:off x="5410850" y="0"/>
            <a:ext cx="2073649" cy="3296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7" title="sweatpants.png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426075" y="0"/>
            <a:ext cx="1838025" cy="5294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7"/>
          <p:cNvPicPr preferRelativeResize="0"/>
          <p:nvPr/>
        </p:nvPicPr>
        <p:blipFill rotWithShape="1">
          <a:blip r:embed="rId8">
            <a:alphaModFix/>
          </a:blip>
          <a:srcRect b="0" l="11900" r="11324" t="0"/>
          <a:stretch/>
        </p:blipFill>
        <p:spPr>
          <a:xfrm>
            <a:off x="-139500" y="2278900"/>
            <a:ext cx="4076100" cy="292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51C75"/>
        </a:solidFill>
      </p:bgPr>
    </p:bg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ED7D31"/>
                </a:solidFill>
                <a:latin typeface="Pacifico"/>
                <a:ea typeface="Pacifico"/>
                <a:cs typeface="Pacifico"/>
                <a:sym typeface="Pacifico"/>
              </a:rPr>
              <a:t>Merchandising &amp; Inventory</a:t>
            </a:r>
            <a:endParaRPr>
              <a:solidFill>
                <a:srgbClr val="ED7D31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93" name="Google Shape;93;p18"/>
          <p:cNvSpPr txBox="1"/>
          <p:nvPr>
            <p:ph idx="2" type="body"/>
          </p:nvPr>
        </p:nvSpPr>
        <p:spPr>
          <a:xfrm>
            <a:off x="2572050" y="1261925"/>
            <a:ext cx="3999900" cy="3416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rPr lang="en" sz="2654">
                <a:solidFill>
                  <a:srgbClr val="ED7D31"/>
                </a:solidFill>
                <a:latin typeface="Times"/>
                <a:ea typeface="Times"/>
                <a:cs typeface="Times"/>
                <a:sym typeface="Times"/>
              </a:rPr>
              <a:t>Supply:</a:t>
            </a:r>
            <a:endParaRPr sz="2654">
              <a:solidFill>
                <a:srgbClr val="ED7D31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0" lvl="0" marL="0" rtl="0" algn="ctr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935"/>
              <a:buNone/>
            </a:pPr>
            <a:r>
              <a:rPr lang="en" sz="2654">
                <a:solidFill>
                  <a:srgbClr val="ED7D31"/>
                </a:solidFill>
                <a:latin typeface="Times"/>
                <a:ea typeface="Times"/>
                <a:cs typeface="Times"/>
                <a:sym typeface="Times"/>
              </a:rPr>
              <a:t>Suppliers: Tapstitch (</a:t>
            </a:r>
            <a:r>
              <a:rPr lang="en" sz="2654" u="sng">
                <a:solidFill>
                  <a:srgbClr val="ED7D31"/>
                </a:solidFill>
                <a:latin typeface="Times"/>
                <a:ea typeface="Times"/>
                <a:cs typeface="Times"/>
                <a:sym typeface="Times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tapstitch.com</a:t>
            </a:r>
            <a:r>
              <a:rPr lang="en" sz="2654">
                <a:solidFill>
                  <a:srgbClr val="ED7D31"/>
                </a:solidFill>
                <a:latin typeface="Times"/>
                <a:ea typeface="Times"/>
                <a:cs typeface="Times"/>
                <a:sym typeface="Times"/>
              </a:rPr>
              <a:t>) </a:t>
            </a:r>
            <a:endParaRPr sz="2654">
              <a:solidFill>
                <a:srgbClr val="ED7D31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0" lvl="0" marL="0" rtl="0" algn="ctr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935"/>
              <a:buNone/>
            </a:pPr>
            <a:r>
              <a:rPr lang="en" sz="2654">
                <a:solidFill>
                  <a:srgbClr val="ED7D31"/>
                </a:solidFill>
                <a:latin typeface="Times"/>
                <a:ea typeface="Times"/>
                <a:cs typeface="Times"/>
                <a:sym typeface="Times"/>
              </a:rPr>
              <a:t>Printify</a:t>
            </a:r>
            <a:endParaRPr sz="2654">
              <a:solidFill>
                <a:srgbClr val="ED7D31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0" lvl="0" marL="0" rtl="0" algn="ctr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935"/>
              <a:buNone/>
            </a:pPr>
            <a:r>
              <a:rPr lang="en" sz="2654">
                <a:solidFill>
                  <a:srgbClr val="ED7D31"/>
                </a:solidFill>
                <a:latin typeface="Times"/>
                <a:ea typeface="Times"/>
                <a:cs typeface="Times"/>
                <a:sym typeface="Times"/>
              </a:rPr>
              <a:t>(</a:t>
            </a:r>
            <a:r>
              <a:rPr lang="en" sz="2654" u="sng">
                <a:solidFill>
                  <a:srgbClr val="E69138"/>
                </a:solidFill>
                <a:latin typeface="Times"/>
                <a:ea typeface="Times"/>
                <a:cs typeface="Times"/>
                <a:sym typeface="Times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https://printify.com</a:t>
            </a:r>
            <a:r>
              <a:rPr lang="en" sz="2654">
                <a:solidFill>
                  <a:srgbClr val="ED7D31"/>
                </a:solidFill>
                <a:latin typeface="Times"/>
                <a:ea typeface="Times"/>
                <a:cs typeface="Times"/>
                <a:sym typeface="Times"/>
              </a:rPr>
              <a:t>)</a:t>
            </a:r>
            <a:endParaRPr sz="2654">
              <a:solidFill>
                <a:srgbClr val="ED7D31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0" lvl="0" marL="0" rtl="0" algn="ctr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935"/>
              <a:buNone/>
            </a:pPr>
            <a:r>
              <a:rPr lang="en" sz="2654">
                <a:solidFill>
                  <a:srgbClr val="ED7D31"/>
                </a:solidFill>
                <a:latin typeface="Times"/>
                <a:ea typeface="Times"/>
                <a:cs typeface="Times"/>
                <a:sym typeface="Times"/>
              </a:rPr>
              <a:t>(schoolspiritproducts.com)</a:t>
            </a:r>
            <a:endParaRPr sz="2654">
              <a:solidFill>
                <a:srgbClr val="ED7D31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0" lvl="0" marL="0" rtl="0" algn="ctr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935"/>
              <a:buNone/>
            </a:pPr>
            <a:r>
              <a:rPr lang="en" sz="2654">
                <a:solidFill>
                  <a:srgbClr val="ED7D31"/>
                </a:solidFill>
                <a:latin typeface="Times"/>
                <a:ea typeface="Times"/>
                <a:cs typeface="Times"/>
                <a:sym typeface="Times"/>
              </a:rPr>
              <a:t>Online store: Shopify (</a:t>
            </a:r>
            <a:r>
              <a:rPr lang="en" sz="2654" u="sng">
                <a:solidFill>
                  <a:srgbClr val="ED7D31"/>
                </a:solidFill>
                <a:latin typeface="Times"/>
                <a:ea typeface="Times"/>
                <a:cs typeface="Times"/>
                <a:sym typeface="Times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shopify.com</a:t>
            </a:r>
            <a:r>
              <a:rPr lang="en" sz="2654">
                <a:solidFill>
                  <a:srgbClr val="ED7D31"/>
                </a:solidFill>
                <a:latin typeface="Times"/>
                <a:ea typeface="Times"/>
                <a:cs typeface="Times"/>
                <a:sym typeface="Times"/>
              </a:rPr>
              <a:t>)</a:t>
            </a:r>
            <a:endParaRPr sz="2654">
              <a:solidFill>
                <a:srgbClr val="ED7D31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SzPts val="935"/>
              <a:buNone/>
            </a:pPr>
            <a:r>
              <a:t/>
            </a:r>
            <a:endParaRPr b="1" sz="1700">
              <a:solidFill>
                <a:srgbClr val="ED7D31"/>
              </a:solidFill>
              <a:latin typeface="Newsreader"/>
              <a:ea typeface="Newsreader"/>
              <a:cs typeface="Newsreader"/>
              <a:sym typeface="Newsreader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9"/>
          <p:cNvSpPr txBox="1"/>
          <p:nvPr>
            <p:ph type="title"/>
          </p:nvPr>
        </p:nvSpPr>
        <p:spPr>
          <a:xfrm>
            <a:off x="311700" y="4275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ED7D31"/>
                </a:solidFill>
                <a:latin typeface="Pacifico"/>
                <a:ea typeface="Pacifico"/>
                <a:cs typeface="Pacifico"/>
                <a:sym typeface="Pacifico"/>
              </a:rPr>
              <a:t>City of Freeport Sweatshirt</a:t>
            </a:r>
            <a:endParaRPr>
              <a:solidFill>
                <a:srgbClr val="ED7D31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99" name="Google Shape;99;p19"/>
          <p:cNvSpPr txBox="1"/>
          <p:nvPr>
            <p:ph idx="1" type="body"/>
          </p:nvPr>
        </p:nvSpPr>
        <p:spPr>
          <a:xfrm>
            <a:off x="4317625" y="1249900"/>
            <a:ext cx="44208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ED7D3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Units ordered: 50 </a:t>
            </a:r>
            <a:endParaRPr>
              <a:solidFill>
                <a:srgbClr val="ED7D3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ED7D3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Cost per Unit: $17.97</a:t>
            </a:r>
            <a:endParaRPr>
              <a:solidFill>
                <a:srgbClr val="ED7D3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ED7D3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Selling price: $35.00</a:t>
            </a:r>
            <a:endParaRPr>
              <a:solidFill>
                <a:srgbClr val="ED7D3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ED7D3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Total cost: $898.50</a:t>
            </a:r>
            <a:endParaRPr>
              <a:solidFill>
                <a:srgbClr val="ED7D3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ED7D3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Total revenue: $1750.00</a:t>
            </a:r>
            <a:endParaRPr>
              <a:solidFill>
                <a:srgbClr val="ED7D3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ED7D3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Total profit: $851.50</a:t>
            </a:r>
            <a:endParaRPr/>
          </a:p>
        </p:txBody>
      </p:sp>
      <p:pic>
        <p:nvPicPr>
          <p:cNvPr id="100" name="Google Shape;10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5750" y="1347326"/>
            <a:ext cx="3477692" cy="32215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500">
                <a:solidFill>
                  <a:srgbClr val="ED7D31"/>
                </a:solidFill>
                <a:latin typeface="Lobster"/>
                <a:ea typeface="Lobster"/>
                <a:cs typeface="Lobster"/>
                <a:sym typeface="Lobster"/>
              </a:rPr>
              <a:t>Unisex Bulldog </a:t>
            </a:r>
            <a:r>
              <a:rPr lang="en" sz="2500">
                <a:solidFill>
                  <a:srgbClr val="ED7D31"/>
                </a:solidFill>
                <a:latin typeface="Lobster"/>
                <a:ea typeface="Lobster"/>
                <a:cs typeface="Lobster"/>
                <a:sym typeface="Lobster"/>
              </a:rPr>
              <a:t>Hoodie</a:t>
            </a:r>
            <a:endParaRPr sz="2500">
              <a:solidFill>
                <a:srgbClr val="ED7D31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pic>
        <p:nvPicPr>
          <p:cNvPr id="106" name="Google Shape;10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4375" y="1202738"/>
            <a:ext cx="3414349" cy="2738026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20"/>
          <p:cNvSpPr txBox="1"/>
          <p:nvPr>
            <p:ph idx="1" type="body"/>
          </p:nvPr>
        </p:nvSpPr>
        <p:spPr>
          <a:xfrm>
            <a:off x="4464425" y="737263"/>
            <a:ext cx="3999900" cy="3416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ED7D3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Units </a:t>
            </a:r>
            <a:r>
              <a:rPr lang="en">
                <a:solidFill>
                  <a:srgbClr val="ED7D3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</a:t>
            </a:r>
            <a:r>
              <a:rPr lang="en" sz="1800">
                <a:solidFill>
                  <a:srgbClr val="ED7D3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rdered: </a:t>
            </a:r>
            <a:r>
              <a:rPr lang="en">
                <a:solidFill>
                  <a:srgbClr val="ED7D3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50</a:t>
            </a:r>
            <a:r>
              <a:rPr lang="en" sz="1800">
                <a:solidFill>
                  <a:srgbClr val="ED7D3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1800">
              <a:solidFill>
                <a:srgbClr val="ED7D3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ED7D3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Cost </a:t>
            </a:r>
            <a:r>
              <a:rPr lang="en">
                <a:solidFill>
                  <a:srgbClr val="ED7D3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</a:t>
            </a:r>
            <a:r>
              <a:rPr lang="en" sz="1800">
                <a:solidFill>
                  <a:srgbClr val="ED7D3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er Unit: </a:t>
            </a:r>
            <a:r>
              <a:rPr lang="en">
                <a:solidFill>
                  <a:srgbClr val="ED7D3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$22.92</a:t>
            </a:r>
            <a:endParaRPr sz="1800">
              <a:solidFill>
                <a:srgbClr val="ED7D3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ED7D3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Selling </a:t>
            </a:r>
            <a:r>
              <a:rPr lang="en">
                <a:solidFill>
                  <a:srgbClr val="ED7D3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</a:t>
            </a:r>
            <a:r>
              <a:rPr lang="en" sz="1800">
                <a:solidFill>
                  <a:srgbClr val="ED7D3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rice : $</a:t>
            </a:r>
            <a:r>
              <a:rPr lang="en">
                <a:solidFill>
                  <a:srgbClr val="ED7D3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40</a:t>
            </a:r>
            <a:r>
              <a:rPr lang="en" sz="1800">
                <a:solidFill>
                  <a:srgbClr val="ED7D3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.00</a:t>
            </a:r>
            <a:endParaRPr sz="1800">
              <a:solidFill>
                <a:srgbClr val="ED7D3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ED7D3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Total </a:t>
            </a:r>
            <a:r>
              <a:rPr lang="en">
                <a:solidFill>
                  <a:srgbClr val="ED7D3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</a:t>
            </a:r>
            <a:r>
              <a:rPr lang="en" sz="1800">
                <a:solidFill>
                  <a:srgbClr val="ED7D3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ost: </a:t>
            </a:r>
            <a:r>
              <a:rPr lang="en">
                <a:solidFill>
                  <a:srgbClr val="ED7D3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$1146</a:t>
            </a:r>
            <a:endParaRPr sz="1800">
              <a:solidFill>
                <a:srgbClr val="ED7D3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ED7D3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Total </a:t>
            </a:r>
            <a:r>
              <a:rPr lang="en">
                <a:solidFill>
                  <a:srgbClr val="ED7D3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</a:t>
            </a:r>
            <a:r>
              <a:rPr lang="en" sz="1800">
                <a:solidFill>
                  <a:srgbClr val="ED7D3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evenue:</a:t>
            </a:r>
            <a:r>
              <a:rPr lang="en">
                <a:solidFill>
                  <a:srgbClr val="ED7D3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$2000</a:t>
            </a:r>
            <a:endParaRPr sz="1800">
              <a:solidFill>
                <a:srgbClr val="ED7D3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800">
                <a:solidFill>
                  <a:srgbClr val="ED7D3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Total </a:t>
            </a:r>
            <a:r>
              <a:rPr lang="en">
                <a:solidFill>
                  <a:srgbClr val="ED7D3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</a:t>
            </a:r>
            <a:r>
              <a:rPr lang="en" sz="1800">
                <a:solidFill>
                  <a:srgbClr val="ED7D3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ofit:</a:t>
            </a:r>
            <a:r>
              <a:rPr lang="en">
                <a:solidFill>
                  <a:srgbClr val="ED7D3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$854</a:t>
            </a:r>
            <a:endParaRPr>
              <a:solidFill>
                <a:srgbClr val="ED7D3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ED7D31"/>
                </a:solidFill>
                <a:latin typeface="Pacifico"/>
                <a:ea typeface="Pacifico"/>
                <a:cs typeface="Pacifico"/>
                <a:sym typeface="Pacifico"/>
              </a:rPr>
              <a:t>Blitz Plush</a:t>
            </a:r>
            <a:endParaRPr>
              <a:solidFill>
                <a:srgbClr val="ED7D31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113" name="Google Shape;113;p21"/>
          <p:cNvSpPr txBox="1"/>
          <p:nvPr>
            <p:ph idx="1" type="body"/>
          </p:nvPr>
        </p:nvSpPr>
        <p:spPr>
          <a:xfrm>
            <a:off x="4411500" y="863550"/>
            <a:ext cx="4420800" cy="3416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ED7D3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Units ordered: 25</a:t>
            </a:r>
            <a:endParaRPr>
              <a:solidFill>
                <a:srgbClr val="ED7D3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ED7D3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Cost per Unit: $13.00</a:t>
            </a:r>
            <a:endParaRPr>
              <a:solidFill>
                <a:srgbClr val="ED7D3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ED7D3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Selling price: $20.00</a:t>
            </a:r>
            <a:endParaRPr>
              <a:solidFill>
                <a:srgbClr val="ED7D3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ED7D3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Total cost: $325.00</a:t>
            </a:r>
            <a:endParaRPr>
              <a:solidFill>
                <a:srgbClr val="ED7D3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ED7D3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Total revenue: $500.00</a:t>
            </a:r>
            <a:endParaRPr>
              <a:solidFill>
                <a:srgbClr val="ED7D3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ED7D3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Total profit: $175.00</a:t>
            </a:r>
            <a:endParaRPr/>
          </a:p>
        </p:txBody>
      </p:sp>
      <p:pic>
        <p:nvPicPr>
          <p:cNvPr id="114" name="Google Shape;11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6" y="1255363"/>
            <a:ext cx="3889250" cy="3210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